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16efCr5SC5VKyOaLlnGr8xGB0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Meet Host responsibilities and Expectations are listed in the constitution, as well as detailed timelines for releasing information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TGC Board is here as a resource, please take advantage of what we can offer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those of you that are here</a:t>
            </a:r>
            <a:endParaRPr/>
          </a:p>
        </p:txBody>
      </p:sp>
      <p:sp>
        <p:nvSpPr>
          <p:cNvPr id="123" name="Google Shape;12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Need to have a routine with actual skills that have been practiced.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Not only is this disrespectful to the judges and wastes time for everyone, but this can also be a safety hazard</a:t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11d409d234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g311d409d23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1f103d8d1_2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1f103d8d1_2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bumping: the team will not rotation as a group</a:t>
            </a:r>
            <a:endParaRPr/>
          </a:p>
        </p:txBody>
      </p:sp>
      <p:sp>
        <p:nvSpPr>
          <p:cNvPr id="105" name="Google Shape;10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5"/>
          <p:cNvSpPr/>
          <p:nvPr/>
        </p:nvSpPr>
        <p:spPr>
          <a:xfrm>
            <a:off x="920833" y="1346945"/>
            <a:ext cx="10222994" cy="80684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" name="Google Shape;14;p15"/>
          <p:cNvSpPr/>
          <p:nvPr/>
        </p:nvSpPr>
        <p:spPr>
          <a:xfrm>
            <a:off x="920833" y="4299696"/>
            <a:ext cx="10222994" cy="80684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920833" y="1484779"/>
            <a:ext cx="10222994" cy="2743201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6" name="Google Shape;16;p15"/>
          <p:cNvGrpSpPr/>
          <p:nvPr/>
        </p:nvGrpSpPr>
        <p:grpSpPr>
          <a:xfrm>
            <a:off x="9649214" y="4068921"/>
            <a:ext cx="1080906" cy="1080905"/>
            <a:chOff x="0" y="-1"/>
            <a:chExt cx="1080904" cy="1080904"/>
          </a:xfrm>
        </p:grpSpPr>
        <p:sp>
          <p:nvSpPr>
            <p:cNvPr id="17" name="Google Shape;17;p15"/>
            <p:cNvSpPr/>
            <p:nvPr/>
          </p:nvSpPr>
          <p:spPr>
            <a:xfrm>
              <a:off x="0" y="-1"/>
              <a:ext cx="1080904" cy="1080904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8" name="Google Shape;18;p15"/>
            <p:cNvSpPr/>
            <p:nvPr/>
          </p:nvSpPr>
          <p:spPr>
            <a:xfrm>
              <a:off x="108090" y="108089"/>
              <a:ext cx="864726" cy="864724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9" name="Google Shape;19;p15"/>
          <p:cNvSpPr txBox="1"/>
          <p:nvPr>
            <p:ph type="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Rockwell"/>
              <a:buNone/>
              <a:defRPr sz="9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" type="body"/>
          </p:nvPr>
        </p:nvSpPr>
        <p:spPr>
          <a:xfrm>
            <a:off x="1069847" y="4389120"/>
            <a:ext cx="7891273" cy="106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  <a:defRPr sz="2200"/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  <a:defRPr sz="2200"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9913610" y="4383348"/>
            <a:ext cx="552114" cy="452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" type="body"/>
          </p:nvPr>
        </p:nvSpPr>
        <p:spPr>
          <a:xfrm>
            <a:off x="1069847" y="2121407"/>
            <a:ext cx="10058401" cy="4050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>
  <p:cSld name="Section 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/>
          <p:nvPr/>
        </p:nvSpPr>
        <p:spPr>
          <a:xfrm>
            <a:off x="0" y="4917988"/>
            <a:ext cx="12192000" cy="1940012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" name="Google Shape;28;p17"/>
          <p:cNvSpPr txBox="1"/>
          <p:nvPr>
            <p:ph type="title"/>
          </p:nvPr>
        </p:nvSpPr>
        <p:spPr>
          <a:xfrm>
            <a:off x="2167127" y="1225296"/>
            <a:ext cx="9281161" cy="35204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Rockwell"/>
              <a:buNone/>
              <a:defRPr sz="8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2165774" y="5020055"/>
            <a:ext cx="9052560" cy="1066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grpSp>
        <p:nvGrpSpPr>
          <p:cNvPr id="30" name="Google Shape;30;p17"/>
          <p:cNvGrpSpPr/>
          <p:nvPr/>
        </p:nvGrpSpPr>
        <p:grpSpPr>
          <a:xfrm>
            <a:off x="897399" y="2325846"/>
            <a:ext cx="1080905" cy="1080905"/>
            <a:chOff x="0" y="-1"/>
            <a:chExt cx="1080904" cy="1080904"/>
          </a:xfrm>
        </p:grpSpPr>
        <p:sp>
          <p:nvSpPr>
            <p:cNvPr id="31" name="Google Shape;31;p17"/>
            <p:cNvSpPr/>
            <p:nvPr/>
          </p:nvSpPr>
          <p:spPr>
            <a:xfrm>
              <a:off x="0" y="-1"/>
              <a:ext cx="1080904" cy="1080904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2" name="Google Shape;32;p17"/>
            <p:cNvSpPr/>
            <p:nvPr/>
          </p:nvSpPr>
          <p:spPr>
            <a:xfrm>
              <a:off x="108090" y="108089"/>
              <a:ext cx="864726" cy="864724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1161794" y="2640273"/>
            <a:ext cx="552114" cy="4520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  <a:defRPr b="1" i="0" sz="28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" type="body"/>
          </p:nvPr>
        </p:nvSpPr>
        <p:spPr>
          <a:xfrm>
            <a:off x="1069847" y="2194560"/>
            <a:ext cx="4754881" cy="3977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1066800" y="2048255"/>
            <a:ext cx="4754880" cy="640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000"/>
              <a:buFont typeface="Rockwell"/>
              <a:buNone/>
              <a:defRPr b="1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000"/>
              <a:buFont typeface="Rockwell"/>
              <a:buNone/>
              <a:defRPr b="1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000"/>
              <a:buFont typeface="Rockwell"/>
              <a:buNone/>
              <a:defRPr b="1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000"/>
              <a:buFont typeface="Rockwell"/>
              <a:buNone/>
              <a:defRPr b="1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000"/>
              <a:buFont typeface="Rockwell"/>
              <a:buNone/>
              <a:defRPr b="1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2" type="body"/>
          </p:nvPr>
        </p:nvSpPr>
        <p:spPr>
          <a:xfrm>
            <a:off x="6364223" y="2048255"/>
            <a:ext cx="4754881" cy="640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>
  <p:cSld name="Content with 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/>
          <p:nvPr/>
        </p:nvSpPr>
        <p:spPr>
          <a:xfrm>
            <a:off x="8303739" y="-1"/>
            <a:ext cx="3888260" cy="6858001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0" name="Google Shape;50;p22"/>
          <p:cNvSpPr txBox="1"/>
          <p:nvPr>
            <p:ph type="title"/>
          </p:nvPr>
        </p:nvSpPr>
        <p:spPr>
          <a:xfrm>
            <a:off x="8549640" y="685800"/>
            <a:ext cx="3200401" cy="17373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Rockwell"/>
              <a:buNone/>
              <a:defRPr b="1"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" type="body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2" type="body"/>
          </p:nvPr>
        </p:nvSpPr>
        <p:spPr>
          <a:xfrm>
            <a:off x="8549640" y="2423160"/>
            <a:ext cx="3200401" cy="3291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grpSp>
        <p:nvGrpSpPr>
          <p:cNvPr id="53" name="Google Shape;53;p22"/>
          <p:cNvGrpSpPr/>
          <p:nvPr/>
        </p:nvGrpSpPr>
        <p:grpSpPr>
          <a:xfrm>
            <a:off x="11401724" y="6229680"/>
            <a:ext cx="457201" cy="457201"/>
            <a:chOff x="0" y="0"/>
            <a:chExt cx="457200" cy="457200"/>
          </a:xfrm>
        </p:grpSpPr>
        <p:sp>
          <p:nvSpPr>
            <p:cNvPr id="54" name="Google Shape;54;p22"/>
            <p:cNvSpPr/>
            <p:nvPr/>
          </p:nvSpPr>
          <p:spPr>
            <a:xfrm>
              <a:off x="0" y="0"/>
              <a:ext cx="457200" cy="45720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5" name="Google Shape;55;p22"/>
            <p:cNvSpPr/>
            <p:nvPr/>
          </p:nvSpPr>
          <p:spPr>
            <a:xfrm>
              <a:off x="29193" y="29192"/>
              <a:ext cx="398815" cy="398817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6" name="Google Shape;56;p22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>
  <p:cSld name="Picture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3"/>
          <p:cNvSpPr/>
          <p:nvPr/>
        </p:nvSpPr>
        <p:spPr>
          <a:xfrm>
            <a:off x="8303739" y="-1"/>
            <a:ext cx="3888260" cy="6858001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9" name="Google Shape;59;p23"/>
          <p:cNvSpPr txBox="1"/>
          <p:nvPr>
            <p:ph type="title"/>
          </p:nvPr>
        </p:nvSpPr>
        <p:spPr>
          <a:xfrm>
            <a:off x="8549640" y="685800"/>
            <a:ext cx="3200401" cy="17373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Rockwell"/>
              <a:buNone/>
              <a:defRPr b="1"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0" name="Google Shape;60;p23"/>
          <p:cNvSpPr/>
          <p:nvPr>
            <p:ph idx="2" type="pic"/>
          </p:nvPr>
        </p:nvSpPr>
        <p:spPr>
          <a:xfrm>
            <a:off x="0" y="0"/>
            <a:ext cx="830374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23"/>
          <p:cNvSpPr txBox="1"/>
          <p:nvPr>
            <p:ph idx="1" type="body"/>
          </p:nvPr>
        </p:nvSpPr>
        <p:spPr>
          <a:xfrm>
            <a:off x="8549640" y="2423160"/>
            <a:ext cx="3200401" cy="3291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E3611"/>
              </a:buClr>
              <a:buSzPts val="1400"/>
              <a:buFont typeface="Rockwell"/>
              <a:buNone/>
              <a:defRPr sz="1400">
                <a:solidFill>
                  <a:srgbClr val="9E361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E3611"/>
              </a:buClr>
              <a:buSzPts val="1400"/>
              <a:buFont typeface="Rockwell"/>
              <a:buNone/>
              <a:defRPr sz="1400">
                <a:solidFill>
                  <a:srgbClr val="9E361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E3611"/>
              </a:buClr>
              <a:buSzPts val="1400"/>
              <a:buFont typeface="Rockwell"/>
              <a:buNone/>
              <a:defRPr sz="1400">
                <a:solidFill>
                  <a:srgbClr val="9E361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E3611"/>
              </a:buClr>
              <a:buSzPts val="1400"/>
              <a:buFont typeface="Rockwell"/>
              <a:buNone/>
              <a:defRPr sz="1400">
                <a:solidFill>
                  <a:srgbClr val="9E361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E3611"/>
              </a:buClr>
              <a:buSzPts val="1400"/>
              <a:buFont typeface="Rockwell"/>
              <a:buNone/>
              <a:defRPr sz="1400">
                <a:solidFill>
                  <a:srgbClr val="9E3611"/>
                </a:solidFill>
              </a:defRPr>
            </a:lvl5pPr>
            <a:lvl6pPr indent="-325754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9pPr>
          </a:lstStyle>
          <a:p/>
        </p:txBody>
      </p:sp>
      <p:grpSp>
        <p:nvGrpSpPr>
          <p:cNvPr id="62" name="Google Shape;62;p23"/>
          <p:cNvGrpSpPr/>
          <p:nvPr/>
        </p:nvGrpSpPr>
        <p:grpSpPr>
          <a:xfrm>
            <a:off x="11401724" y="6229680"/>
            <a:ext cx="457201" cy="457201"/>
            <a:chOff x="0" y="0"/>
            <a:chExt cx="457200" cy="457200"/>
          </a:xfrm>
        </p:grpSpPr>
        <p:sp>
          <p:nvSpPr>
            <p:cNvPr id="63" name="Google Shape;63;p23"/>
            <p:cNvSpPr/>
            <p:nvPr/>
          </p:nvSpPr>
          <p:spPr>
            <a:xfrm>
              <a:off x="0" y="0"/>
              <a:ext cx="457200" cy="45720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" name="Google Shape;64;p23"/>
            <p:cNvSpPr/>
            <p:nvPr/>
          </p:nvSpPr>
          <p:spPr>
            <a:xfrm>
              <a:off x="29193" y="29192"/>
              <a:ext cx="398815" cy="398817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65" name="Google Shape;65;p23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11401724" y="6229680"/>
            <a:ext cx="457201" cy="457201"/>
            <a:chOff x="0" y="0"/>
            <a:chExt cx="457200" cy="457200"/>
          </a:xfrm>
        </p:grpSpPr>
        <p:sp>
          <p:nvSpPr>
            <p:cNvPr id="7" name="Google Shape;7;p14"/>
            <p:cNvSpPr/>
            <p:nvPr/>
          </p:nvSpPr>
          <p:spPr>
            <a:xfrm>
              <a:off x="0" y="0"/>
              <a:ext cx="457200" cy="457200"/>
            </a:xfrm>
            <a:prstGeom prst="ellipse">
              <a:avLst/>
            </a:prstGeom>
            <a:blipFill rotWithShape="1">
              <a:blip r:embed="rId1">
                <a:alphaModFix/>
              </a:blip>
              <a:tile algn="tl" flip="none" tx="0" sx="100000" ty="0" sy="100000"/>
            </a:blip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>
              <a:off x="29193" y="29192"/>
              <a:ext cx="398815" cy="398817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9" name="Google Shape;9;p14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b="0" i="0" sz="54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"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365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3655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36550" lvl="3" marL="1828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36550" lvl="4" marL="22860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36550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36550" lvl="6" marL="3200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36550" lvl="7" marL="3657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36550" lvl="8" marL="4114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Rockwell"/>
              <a:buChar char="▪"/>
              <a:defRPr b="0" i="0" sz="20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2" type="sldNum"/>
          </p:nvPr>
        </p:nvSpPr>
        <p:spPr>
          <a:xfrm>
            <a:off x="11467105" y="6319474"/>
            <a:ext cx="328127" cy="271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ckwell"/>
              <a:buNone/>
              <a:defRPr b="1" i="0" sz="14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/>
          <p:nvPr>
            <p:ph idx="4294967295" type="ctrTitle"/>
          </p:nvPr>
        </p:nvSpPr>
        <p:spPr>
          <a:xfrm>
            <a:off x="886651" y="1142239"/>
            <a:ext cx="10418700" cy="4028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Rockwell"/>
              <a:buNone/>
            </a:pPr>
            <a:r>
              <a:rPr b="0" i="0" lang="en-US" sz="75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How to </a:t>
            </a:r>
            <a:endParaRPr b="0" i="0" sz="75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Rockwell"/>
              <a:buNone/>
            </a:pPr>
            <a:r>
              <a:rPr lang="en-US" sz="7500"/>
              <a:t>Compete </a:t>
            </a:r>
            <a:endParaRPr sz="7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Rockwell"/>
              <a:buNone/>
            </a:pPr>
            <a:r>
              <a:rPr lang="en-US" sz="7500"/>
              <a:t>at </a:t>
            </a:r>
            <a:r>
              <a:rPr b="0" i="0" lang="en-US" sz="75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a TGC </a:t>
            </a:r>
            <a:endParaRPr b="0" i="0" sz="75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Rockwell"/>
              <a:buNone/>
            </a:pPr>
            <a:r>
              <a:rPr b="0" i="0" lang="en-US" sz="75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Meet</a:t>
            </a:r>
            <a:endParaRPr b="0" i="0" sz="54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1" name="Google Shape;71;p1"/>
          <p:cNvSpPr txBox="1"/>
          <p:nvPr>
            <p:ph idx="4294967295" type="subTitle"/>
          </p:nvPr>
        </p:nvSpPr>
        <p:spPr>
          <a:xfrm>
            <a:off x="3727323" y="5170945"/>
            <a:ext cx="7891200" cy="10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Rockwel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TEXAS GYMNASTICS CONFERENCE </a:t>
            </a:r>
            <a:endParaRPr b="0" i="0" sz="2000" u="none" cap="none" strike="noStrik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72" name="Google Shape;7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6825" y="1185563"/>
            <a:ext cx="5931700" cy="394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FOR MORE INFORMATION</a:t>
            </a:r>
            <a:endParaRPr/>
          </a:p>
        </p:txBody>
      </p:sp>
      <p:sp>
        <p:nvSpPr>
          <p:cNvPr id="126" name="Google Shape;126;p13"/>
          <p:cNvSpPr txBox="1"/>
          <p:nvPr>
            <p:ph idx="1" type="body"/>
          </p:nvPr>
        </p:nvSpPr>
        <p:spPr>
          <a:xfrm>
            <a:off x="1069847" y="2121407"/>
            <a:ext cx="10058401" cy="4050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82879" lvl="0" marL="18287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Please reference the constitution!</a:t>
            </a:r>
            <a:endParaRPr/>
          </a:p>
          <a:p>
            <a:pPr indent="0" lvl="1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</a:pPr>
            <a:r>
              <a:t/>
            </a:r>
            <a:endParaRPr/>
          </a:p>
          <a:p>
            <a:pPr indent="-182879" lvl="0" marL="182879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If you need help, ASK! The sooner the better.</a:t>
            </a:r>
            <a:endParaRPr/>
          </a:p>
          <a:p>
            <a:pPr indent="0" lvl="1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BEFORE TRAVELING</a:t>
            </a:r>
            <a:endParaRPr/>
          </a:p>
        </p:txBody>
      </p:sp>
      <p:sp>
        <p:nvSpPr>
          <p:cNvPr id="78" name="Google Shape;78;p3"/>
          <p:cNvSpPr txBox="1"/>
          <p:nvPr>
            <p:ph idx="1" type="body"/>
          </p:nvPr>
        </p:nvSpPr>
        <p:spPr>
          <a:xfrm>
            <a:off x="1069850" y="1720425"/>
            <a:ext cx="10058400" cy="46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55447" lvl="0" marL="15544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1"/>
              <a:buChar char="▪"/>
            </a:pPr>
            <a:r>
              <a:rPr lang="en-US" sz="1629"/>
              <a:t>Things to bring</a:t>
            </a:r>
            <a:endParaRPr sz="2100"/>
          </a:p>
          <a:p>
            <a:pPr indent="-209547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1630"/>
              <a:buChar char="▪"/>
            </a:pPr>
            <a:r>
              <a:rPr lang="en-US" sz="1629"/>
              <a:t>Competition attire (leotards, shorts, grips, braces, etc)</a:t>
            </a:r>
            <a:endParaRPr sz="1629"/>
          </a:p>
          <a:p>
            <a:pPr indent="-332041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For MAG: Socks that match pommel pants</a:t>
            </a:r>
            <a:endParaRPr sz="1629"/>
          </a:p>
          <a:p>
            <a:pPr indent="-332041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For WAG: Skin color sports bra that will not show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Warm ups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Extra accessories (hair ties, socks, etc)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Water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Snacks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Your floor music (WAG)</a:t>
            </a:r>
            <a:endParaRPr sz="1629"/>
          </a:p>
          <a:p>
            <a:pPr indent="-72865" lvl="1" marL="38862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301"/>
              <a:buFont typeface="Helvetica Neue"/>
              <a:buNone/>
            </a:pPr>
            <a:r>
              <a:t/>
            </a:r>
            <a:endParaRPr sz="1629"/>
          </a:p>
          <a:p>
            <a:pPr indent="-155447" lvl="0" marL="155447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1"/>
              <a:buChar char="▪"/>
            </a:pPr>
            <a:r>
              <a:rPr lang="en-US" sz="1629"/>
              <a:t>Things to know</a:t>
            </a:r>
            <a:endParaRPr sz="2100"/>
          </a:p>
          <a:p>
            <a:pPr indent="-209547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1630"/>
              <a:buChar char="▪"/>
            </a:pPr>
            <a:r>
              <a:rPr lang="en-US" sz="1629"/>
              <a:t>Your equipment settings (bar height/distance, vault settings, etc)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Your allotted warmup time (varies by level) and how you will use that time on each event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Team open warm-up</a:t>
            </a:r>
            <a:endParaRPr sz="1629"/>
          </a:p>
          <a:p>
            <a:pPr indent="-209483" lvl="1" marL="47751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29"/>
              <a:buChar char="▪"/>
            </a:pPr>
            <a:r>
              <a:rPr lang="en-US" sz="1629"/>
              <a:t>Your routine</a:t>
            </a:r>
            <a:endParaRPr sz="162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29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29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1d409d234_0_0"/>
          <p:cNvSpPr txBox="1"/>
          <p:nvPr>
            <p:ph type="title"/>
          </p:nvPr>
        </p:nvSpPr>
        <p:spPr>
          <a:xfrm>
            <a:off x="1069847" y="484631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BEFORE START OF COMPETITION</a:t>
            </a:r>
            <a:endParaRPr/>
          </a:p>
        </p:txBody>
      </p:sp>
      <p:sp>
        <p:nvSpPr>
          <p:cNvPr id="84" name="Google Shape;84;g311d409d234_0_0"/>
          <p:cNvSpPr txBox="1"/>
          <p:nvPr>
            <p:ph idx="1" type="body"/>
          </p:nvPr>
        </p:nvSpPr>
        <p:spPr>
          <a:xfrm>
            <a:off x="1069850" y="1779750"/>
            <a:ext cx="10058400" cy="45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20000"/>
          </a:bodyPr>
          <a:lstStyle/>
          <a:p>
            <a:pPr indent="-182877" lvl="0" marL="18287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Make sure at least one member of your team attends the captains’ meeting</a:t>
            </a:r>
            <a:endParaRPr/>
          </a:p>
          <a:p>
            <a:pPr indent="-182877" lvl="0" marL="18287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If you are the captain, be sure to relay all meeting information to your team: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Competition format (more about this later)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Floor music setup (bluetooth vs corded, etc)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If you are not the captain, make sure you understand the information. Ask questions if you don’t.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Create your rotation sheets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Decide on competition and warmup order for each event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Fill out a sheet for each level and each event</a:t>
            </a:r>
            <a:endParaRPr/>
          </a:p>
          <a:p>
            <a:pPr indent="-32575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Ex: If your school has WAG XG and XP rotating together, you will have 8 sheets total.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Keep your </a:t>
            </a:r>
            <a:r>
              <a:rPr lang="en-US"/>
              <a:t>belongs</a:t>
            </a:r>
            <a:r>
              <a:rPr lang="en-US"/>
              <a:t> together and out of the way of competition and spectators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/>
          <p:nvPr>
            <p:ph type="title"/>
          </p:nvPr>
        </p:nvSpPr>
        <p:spPr>
          <a:xfrm>
            <a:off x="1069847" y="484631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DURING THE COMPETITION</a:t>
            </a:r>
            <a:endParaRPr/>
          </a:p>
        </p:txBody>
      </p:sp>
      <p:sp>
        <p:nvSpPr>
          <p:cNvPr id="90" name="Google Shape;90;p7"/>
          <p:cNvSpPr txBox="1"/>
          <p:nvPr>
            <p:ph idx="1" type="body"/>
          </p:nvPr>
        </p:nvSpPr>
        <p:spPr>
          <a:xfrm>
            <a:off x="1069850" y="1779750"/>
            <a:ext cx="10058400" cy="45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82877" lvl="0" marL="18287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Know where you are supposed to be at all times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When you are not competing, you should be aware of where you are going next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Stay with your team/rotation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Be ready to warm up as soon as the team in front of you has finished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Be mindful of blocking judges’ and spectators’ view</a:t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Listen to any judge’s announcements or requests</a:t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Say hi to the judge at your first event (this may vary due to meet format)</a:t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Help set equipment for others in your rotation (even if they are not from your team)</a:t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Limit time between competitors and rotations</a:t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BE PRESENT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 txBox="1"/>
          <p:nvPr>
            <p:ph type="title"/>
          </p:nvPr>
        </p:nvSpPr>
        <p:spPr>
          <a:xfrm>
            <a:off x="1069847" y="484631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ABOUT SCORING</a:t>
            </a:r>
            <a:endParaRPr/>
          </a:p>
        </p:txBody>
      </p:sp>
      <p:sp>
        <p:nvSpPr>
          <p:cNvPr id="96" name="Google Shape;96;p8"/>
          <p:cNvSpPr txBox="1"/>
          <p:nvPr>
            <p:ph idx="1" type="body"/>
          </p:nvPr>
        </p:nvSpPr>
        <p:spPr>
          <a:xfrm>
            <a:off x="1069847" y="2121407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20000"/>
          </a:bodyPr>
          <a:lstStyle/>
          <a:p>
            <a:pPr indent="-182877" lvl="0" marL="182877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Each team will have a score sheet per event</a:t>
            </a:r>
            <a:endParaRPr/>
          </a:p>
          <a:p>
            <a:pPr indent="-213992" lvl="1" marL="477517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Space for Name, Level, Score, Start Value</a:t>
            </a:r>
            <a:endParaRPr/>
          </a:p>
          <a:p>
            <a:pPr indent="-182877" lvl="0" marL="182877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>
                <a:solidFill>
                  <a:schemeClr val="dk1"/>
                </a:solidFill>
              </a:rPr>
              <a:t>Each gymnast will have a scorecard</a:t>
            </a:r>
            <a:endParaRPr/>
          </a:p>
          <a:p>
            <a:pPr indent="-182878" lvl="0" marL="182878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The judge will put a score on the scorecard and on the score sheet</a:t>
            </a:r>
            <a:endParaRPr/>
          </a:p>
          <a:p>
            <a:pPr indent="-182878" lvl="0" marL="182878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After each rotation, scorecards rotate with the gymnasts and score sheets go directly to the Score System Operator</a:t>
            </a:r>
            <a:endParaRPr/>
          </a:p>
          <a:p>
            <a:pPr indent="-325755" lvl="1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Failure to turn in sheets may result in inaccurate scores or your score not counting as this process double checks each score.</a:t>
            </a:r>
            <a:endParaRPr/>
          </a:p>
          <a:p>
            <a:pPr indent="-172083" lvl="0" marL="182878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</a:pPr>
            <a:r>
              <a:rPr lang="en-US"/>
              <a:t>You can see your scores on TGCgymnastics.com </a:t>
            </a:r>
            <a:endParaRPr/>
          </a:p>
          <a:p>
            <a:pPr indent="0" lvl="1" marL="0" rtl="0" algn="l">
              <a:lnSpc>
                <a:spcPct val="72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1f103d8d1_2_0"/>
          <p:cNvSpPr txBox="1"/>
          <p:nvPr>
            <p:ph type="title"/>
          </p:nvPr>
        </p:nvSpPr>
        <p:spPr>
          <a:xfrm>
            <a:off x="1069847" y="484631"/>
            <a:ext cx="10058400" cy="1609200"/>
          </a:xfrm>
          <a:prstGeom prst="rect">
            <a:avLst/>
          </a:prstGeom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scorecard/sheet image</a:t>
            </a:r>
            <a:endParaRPr/>
          </a:p>
        </p:txBody>
      </p:sp>
      <p:sp>
        <p:nvSpPr>
          <p:cNvPr id="102" name="Google Shape;102;g311f103d8d1_2_0"/>
          <p:cNvSpPr txBox="1"/>
          <p:nvPr>
            <p:ph idx="1" type="body"/>
          </p:nvPr>
        </p:nvSpPr>
        <p:spPr>
          <a:xfrm>
            <a:off x="1069847" y="2121407"/>
            <a:ext cx="10058400" cy="40509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WARM UP FORMAT OPTIONS</a:t>
            </a:r>
            <a:endParaRPr/>
          </a:p>
        </p:txBody>
      </p:sp>
      <p:sp>
        <p:nvSpPr>
          <p:cNvPr id="108" name="Google Shape;108;p9"/>
          <p:cNvSpPr txBox="1"/>
          <p:nvPr>
            <p:ph idx="1" type="body"/>
          </p:nvPr>
        </p:nvSpPr>
        <p:spPr>
          <a:xfrm>
            <a:off x="1069847" y="2121407"/>
            <a:ext cx="10058401" cy="4050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82879" lvl="0" marL="18287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Traditional Format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Warm-up all events then compete all events after 30 second touch warm-up</a:t>
            </a:r>
            <a:endParaRPr/>
          </a:p>
          <a:p>
            <a:pPr indent="-182878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Good for single session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182879" lvl="0" marL="182879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en-US"/>
              <a:t>Modified Capitol Cup Format</a:t>
            </a:r>
            <a:endParaRPr/>
          </a:p>
          <a:p>
            <a:pPr indent="-182878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Timed warm-up on each event immediately preceding competition on that event</a:t>
            </a:r>
            <a:endParaRPr sz="1800"/>
          </a:p>
          <a:p>
            <a:pPr indent="-245745" lvl="2" marL="77723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</a:pPr>
            <a:r>
              <a:rPr lang="en-US" sz="1800"/>
              <a:t>2-1 warm-up</a:t>
            </a:r>
            <a:endParaRPr sz="1800"/>
          </a:p>
          <a:p>
            <a:pPr indent="-245745" lvl="2" marL="77723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</a:pPr>
            <a:r>
              <a:rPr lang="en-US" sz="1800"/>
              <a:t>Bumping</a:t>
            </a:r>
            <a:endParaRPr sz="1800"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Good for multi-session meets</a:t>
            </a:r>
            <a:endParaRPr/>
          </a:p>
          <a:p>
            <a:pPr indent="-182878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Less overall time for gymnasts to be at the meet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TRADITIONAL MEET EXAMPLE</a:t>
            </a:r>
            <a:endParaRPr/>
          </a:p>
        </p:txBody>
      </p:sp>
      <p:sp>
        <p:nvSpPr>
          <p:cNvPr id="114" name="Google Shape;114;p10"/>
          <p:cNvSpPr txBox="1"/>
          <p:nvPr>
            <p:ph idx="1" type="body"/>
          </p:nvPr>
        </p:nvSpPr>
        <p:spPr>
          <a:xfrm>
            <a:off x="1069847" y="2121407"/>
            <a:ext cx="10058401" cy="4050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82879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Open stretch (appx. 20 minutes)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Open warm up on all events (appx. 1 hour to 1 hour 30 minutes)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March-in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General announcements (no-flash photography, watch out for vault runway)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Introduce teams and judges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National Anthem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Release to first event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30 second touch and compete event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Repeat for all events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Individual and Team Awards per discipline, level, and division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"/>
          <p:cNvSpPr txBox="1"/>
          <p:nvPr>
            <p:ph type="title"/>
          </p:nvPr>
        </p:nvSpPr>
        <p:spPr>
          <a:xfrm>
            <a:off x="1069847" y="484631"/>
            <a:ext cx="10058401" cy="1609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Rockwell"/>
              <a:buNone/>
            </a:pPr>
            <a:r>
              <a:rPr lang="en-US" sz="3900"/>
              <a:t>CAPITOL CUP MEET EXAMPLE</a:t>
            </a:r>
            <a:endParaRPr/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968247" y="2121407"/>
            <a:ext cx="10058401" cy="40507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82879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Open Stretch (appx. 20 to 30 minutes)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March-in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General announcements </a:t>
            </a:r>
            <a:r>
              <a:rPr lang="en-US" sz="1800">
                <a:solidFill>
                  <a:schemeClr val="dk1"/>
                </a:solidFill>
              </a:rPr>
              <a:t>(no-flash photography, watch out for vault runway)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Introduce teams and judges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National Anthem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Release to first event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Timed warm up and compete event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Repeat for all events</a:t>
            </a:r>
            <a:endParaRPr/>
          </a:p>
          <a:p>
            <a:pPr indent="-182879" lvl="1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</a:pPr>
            <a:r>
              <a:rPr lang="en-US" sz="1800"/>
              <a:t>Individual and Team Awards per discipline, level, and division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ood Type">
  <a:themeElements>
    <a:clrScheme name="Wood Typ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ood Type">
  <a:themeElements>
    <a:clrScheme name="Wood Typ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