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928563F-A6BF-475E-A04D-7F1EF20FF0C1}">
  <a:tblStyle styleId="{D928563F-A6BF-475E-A04D-7F1EF20FF0C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  <a:tblStyle styleId="{28D0D0D1-C11A-4B94-B098-EF447E2393DD}" styleName="Table_1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14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426033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a/tamu.edu/spreadsheets/d/1THmI4T2ratGvfFcQ9xNEEhr35Nnlgr6bHhgYNpuuo2c/edit?usp=sharing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90839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lvl="0" indent="-292100" rtl="0">
              <a:spcBef>
                <a:spcPts val="640"/>
              </a:spcBef>
              <a:buClr>
                <a:schemeClr val="dk1"/>
              </a:buClr>
              <a:buSzPct val="200000"/>
              <a:buChar char="•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 Jan: UT Austin/AGC</a:t>
            </a:r>
          </a:p>
          <a:p>
            <a:pPr marL="342900" lvl="0" indent="-215900" rtl="0">
              <a:spcBef>
                <a:spcPts val="640"/>
              </a:spcBef>
              <a:buClr>
                <a:schemeClr val="dk1"/>
              </a:buClr>
              <a:buSzPct val="100000"/>
              <a:buChar char="•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 Jan: A&amp;M</a:t>
            </a:r>
          </a:p>
          <a:p>
            <a:pPr marL="342900" lvl="0" indent="-215900" rtl="0">
              <a:spcBef>
                <a:spcPts val="640"/>
              </a:spcBef>
              <a:buClr>
                <a:schemeClr val="dk1"/>
              </a:buClr>
              <a:buSzPct val="100000"/>
              <a:buChar char="•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Feb: HNI (Houston)</a:t>
            </a:r>
          </a:p>
          <a:p>
            <a:pPr marL="342900" lvl="0" indent="-215900" rtl="0">
              <a:spcBef>
                <a:spcPts val="640"/>
              </a:spcBef>
              <a:buClr>
                <a:schemeClr val="dk1"/>
              </a:buClr>
              <a:buSzPct val="100000"/>
              <a:buChar char="•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Feb: Jazz Invite (New Orleans)</a:t>
            </a:r>
          </a:p>
          <a:p>
            <a:pPr marL="342900" lvl="0" indent="-215900" rtl="0">
              <a:spcBef>
                <a:spcPts val="640"/>
              </a:spcBef>
              <a:buClr>
                <a:schemeClr val="dk1"/>
              </a:buClr>
              <a:buSzPct val="100000"/>
              <a:buChar char="•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Feb: UT Dallas</a:t>
            </a:r>
          </a:p>
          <a:p>
            <a:pPr marL="342900" lvl="0" indent="-215900" rtl="0">
              <a:spcBef>
                <a:spcPts val="640"/>
              </a:spcBef>
              <a:buClr>
                <a:schemeClr val="dk1"/>
              </a:buClr>
              <a:buSzPct val="100000"/>
              <a:buChar char="•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 Feb: Bart Connor (Oklahoma)</a:t>
            </a:r>
          </a:p>
          <a:p>
            <a:pPr marL="342900" lvl="0" indent="-215900" rtl="0">
              <a:spcBef>
                <a:spcPts val="640"/>
              </a:spcBef>
              <a:buClr>
                <a:schemeClr val="dk1"/>
              </a:buClr>
              <a:buSzPct val="100000"/>
              <a:buChar char="•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 Feb: UTEP @ ASU</a:t>
            </a:r>
          </a:p>
          <a:p>
            <a:pPr marL="342900" lvl="0" indent="-215900" rtl="0">
              <a:spcBef>
                <a:spcPts val="640"/>
              </a:spcBef>
              <a:buClr>
                <a:schemeClr val="dk1"/>
              </a:buClr>
              <a:buSzPct val="100000"/>
              <a:buChar char="•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Late Feb: Baylor</a:t>
            </a:r>
          </a:p>
          <a:p>
            <a:pPr marL="342900" lvl="0" indent="-215900" rtl="0">
              <a:spcBef>
                <a:spcPts val="640"/>
              </a:spcBef>
              <a:buClr>
                <a:schemeClr val="dk1"/>
              </a:buClr>
              <a:buSzPct val="100000"/>
              <a:buChar char="•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 March: Conf Championships @ Tx Tech</a:t>
            </a:r>
          </a:p>
          <a:p>
            <a:pPr marL="342900" lvl="0" indent="-215900" rtl="0">
              <a:spcBef>
                <a:spcPts val="640"/>
              </a:spcBef>
              <a:buClr>
                <a:schemeClr val="dk1"/>
              </a:buClr>
              <a:buSzPct val="100000"/>
              <a:buChar char="•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 Apr: Nationals, in Ft Worth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22833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37104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762571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20661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For Board Reference: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https://docs.google.com/a/tamu.edu/spreadsheets/d/1THmI4T2ratGvfFcQ9xNEEhr35Nnlgr6bHhgYNpuuo2c/edit?usp=sharing</a:t>
            </a:r>
            <a:r>
              <a:rPr lang="en-US"/>
              <a:t> </a:t>
            </a:r>
          </a:p>
        </p:txBody>
      </p:sp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938092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Talk individually at the end (especially to 2015 teams)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Paying each other</a:t>
            </a:r>
          </a:p>
        </p:txBody>
      </p:sp>
    </p:spTree>
    <p:extLst>
      <p:ext uri="{BB962C8B-B14F-4D97-AF65-F5344CB8AC3E}">
        <p14:creationId xmlns:p14="http://schemas.microsoft.com/office/powerpoint/2010/main" val="11885050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88584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Potential Talking Points: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Level 8 and Level 9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Team (Level 9 Shortage)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Constitutional Changes: (Rules Committee Meetings)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One School One Team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Enforcement Mechanism (Incentives/Punishment)</a:t>
            </a:r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1839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69680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Describe Positions, (college students spiel),Take Nominees for Each Position, Vote For Each</a:t>
            </a:r>
          </a:p>
        </p:txBody>
      </p:sp>
      <p:sp>
        <p:nvSpPr>
          <p:cNvPr id="199" name="Shape 1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1674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Handouts: Constitution, Minutes, Packet</a:t>
            </a:r>
          </a:p>
        </p:txBody>
      </p:sp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59565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Direct attendees to see packets with survey results for valuable information about other TGC clubs, can be a good resource especially for new officers and new clubs</a:t>
            </a:r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6464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7469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2353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Objectives: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-US"/>
              <a:t>Facilitating Competition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	-Streamlining Meet Registration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	-Centenary / Metroplex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	-Dual or Regional Meets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Outreach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	-New Clubs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	-Visibility to JO Clubs/High School Programs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	-Marketing/Brand Development 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Education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	-Alliance with Judging Organizations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	-Clinics/ Judging Courses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Operations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	-Non-Profit Status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	-Constitutional Revisions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47325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-US"/>
              <a:t>Education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/>
              <a:t>Is this important to y’all? What would make your club members want to come?</a:t>
            </a:r>
          </a:p>
        </p:txBody>
      </p:sp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0972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Outreach</a:t>
            </a:r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36115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Facilitate Competitions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/>
              <a:t>Can bring up the trend in TGC Comraderie at this point (ask the question what are your club members looking for out of these competitions)</a:t>
            </a:r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1548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6"/>
            <a:ext cx="8520600" cy="1734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66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US" sz="1000">
                <a:solidFill>
                  <a:schemeClr val="dk2"/>
                </a:solidFill>
              </a:rPr>
              <a:t>‹#›</a:t>
            </a:fld>
            <a:endParaRPr lang="en-US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image" Target="../media/image11.png"/><Relationship Id="rId18" Type="http://schemas.openxmlformats.org/officeDocument/2006/relationships/image" Target="../media/image16.jp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gif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g"/><Relationship Id="rId20" Type="http://schemas.openxmlformats.org/officeDocument/2006/relationships/image" Target="../media/image18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11" Type="http://schemas.openxmlformats.org/officeDocument/2006/relationships/image" Target="../media/image9.gif"/><Relationship Id="rId5" Type="http://schemas.openxmlformats.org/officeDocument/2006/relationships/image" Target="../media/image3.jpg"/><Relationship Id="rId15" Type="http://schemas.openxmlformats.org/officeDocument/2006/relationships/image" Target="../media/image13.png"/><Relationship Id="rId10" Type="http://schemas.openxmlformats.org/officeDocument/2006/relationships/image" Target="../media/image8.gif"/><Relationship Id="rId19" Type="http://schemas.openxmlformats.org/officeDocument/2006/relationships/image" Target="../media/image17.jpg"/><Relationship Id="rId4" Type="http://schemas.openxmlformats.org/officeDocument/2006/relationships/image" Target="../media/image2.gif"/><Relationship Id="rId9" Type="http://schemas.openxmlformats.org/officeDocument/2006/relationships/image" Target="../media/image7.gif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ctrTitle"/>
          </p:nvPr>
        </p:nvSpPr>
        <p:spPr>
          <a:xfrm>
            <a:off x="685800" y="1524000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TGC Annual Meeting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subTitle" idx="1"/>
          </p:nvPr>
        </p:nvSpPr>
        <p:spPr>
          <a:xfrm>
            <a:off x="1371600" y="3948112"/>
            <a:ext cx="6400799" cy="14620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Austin, TX</a:t>
            </a:r>
          </a:p>
          <a:p>
            <a:pPr marL="0" marR="0" lvl="0" indent="0" algn="ctr" rtl="0">
              <a:spcBef>
                <a:spcPts val="64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Friday September </a:t>
            </a:r>
            <a:r>
              <a:rPr lang="en-US"/>
              <a:t>1</a:t>
            </a:r>
            <a:r>
              <a:rPr lang="en-US" baseline="30000"/>
              <a:t>st</a:t>
            </a:r>
            <a:r>
              <a:rPr lang="en-US"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2017</a:t>
            </a:r>
          </a:p>
        </p:txBody>
      </p:sp>
      <p:pic>
        <p:nvPicPr>
          <p:cNvPr id="62" name="Shape 6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86724" y="457200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Shape 6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53200" y="517450"/>
            <a:ext cx="476249" cy="476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Shape 6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76850" y="457200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Shape 6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27030" y="517450"/>
            <a:ext cx="476249" cy="476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Shape 6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254102" y="536500"/>
            <a:ext cx="476249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91949" y="517450"/>
            <a:ext cx="400049" cy="466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Shape 6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85800" y="6097194"/>
            <a:ext cx="333374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Shape 6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077200" y="6276975"/>
            <a:ext cx="476249" cy="247649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Shape 7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899160" y="2963024"/>
            <a:ext cx="1152600" cy="115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Shape 7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313917" y="6138917"/>
            <a:ext cx="634920" cy="488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Shape 7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023861" y="6210294"/>
            <a:ext cx="936731" cy="374691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Shape 7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647694" y="6084921"/>
            <a:ext cx="634920" cy="5587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Shape 74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6711989" y="6270657"/>
            <a:ext cx="634920" cy="25396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Shape 75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7985049" y="3276600"/>
            <a:ext cx="495299" cy="5448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Shape 76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8025807" y="4876800"/>
            <a:ext cx="512134" cy="512134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Shape 77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95700" y="3334473"/>
            <a:ext cx="792545" cy="4755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Shape 78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584793" y="1744900"/>
            <a:ext cx="614363" cy="614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Shape 79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469120" y="4705350"/>
            <a:ext cx="762000" cy="6286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8000210" y="1916000"/>
            <a:ext cx="563325" cy="512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457200" y="248012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rgbClr val="FFFFFF"/>
                </a:solidFill>
              </a:rPr>
              <a:t>January</a:t>
            </a:r>
          </a:p>
        </p:txBody>
      </p:sp>
      <p:graphicFrame>
        <p:nvGraphicFramePr>
          <p:cNvPr id="140" name="Shape 140"/>
          <p:cNvGraphicFramePr/>
          <p:nvPr/>
        </p:nvGraphicFramePr>
        <p:xfrm>
          <a:off x="712812" y="1511025"/>
          <a:ext cx="7718375" cy="4674875"/>
        </p:xfrm>
        <a:graphic>
          <a:graphicData uri="http://schemas.openxmlformats.org/drawingml/2006/table">
            <a:tbl>
              <a:tblPr>
                <a:noFill/>
                <a:tableStyleId>{28D0D0D1-C11A-4B94-B098-EF447E2393DD}</a:tableStyleId>
              </a:tblPr>
              <a:tblGrid>
                <a:gridCol w="1102625"/>
                <a:gridCol w="1102625"/>
                <a:gridCol w="1102625"/>
                <a:gridCol w="1102625"/>
                <a:gridCol w="1102625"/>
                <a:gridCol w="1102625"/>
                <a:gridCol w="1102625"/>
              </a:tblGrid>
              <a:tr h="934975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Su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M             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T              2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W            3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Th            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F              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S             6</a:t>
                      </a:r>
                    </a:p>
                  </a:txBody>
                  <a:tcPr marL="91425" marR="91425" marT="91425" marB="91425"/>
                </a:tc>
              </a:tr>
              <a:tr h="934975"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7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8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9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12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13</a:t>
                      </a:r>
                    </a:p>
                  </a:txBody>
                  <a:tcPr marL="91425" marR="91425" marT="91425" marB="91425"/>
                </a:tc>
              </a:tr>
              <a:tr h="934975"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16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17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18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19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20</a:t>
                      </a:r>
                    </a:p>
                  </a:txBody>
                  <a:tcPr marL="91425" marR="91425" marT="91425" marB="91425"/>
                </a:tc>
              </a:tr>
              <a:tr h="934975"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22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23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26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27</a:t>
                      </a:r>
                    </a:p>
                  </a:txBody>
                  <a:tcPr marL="91425" marR="91425" marT="91425" marB="91425"/>
                </a:tc>
              </a:tr>
              <a:tr h="934975"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28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29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30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31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141" name="Shape 141"/>
          <p:cNvSpPr txBox="1"/>
          <p:nvPr/>
        </p:nvSpPr>
        <p:spPr>
          <a:xfrm>
            <a:off x="2876375" y="3568862"/>
            <a:ext cx="1185300" cy="55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b="1">
                <a:solidFill>
                  <a:srgbClr val="FFFFFF"/>
                </a:solidFill>
              </a:rPr>
              <a:t>First Day of Class (Most Schools)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457200" y="2613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rgbClr val="FFFFFF"/>
                </a:solidFill>
              </a:rPr>
              <a:t>February</a:t>
            </a:r>
          </a:p>
        </p:txBody>
      </p:sp>
      <p:graphicFrame>
        <p:nvGraphicFramePr>
          <p:cNvPr id="147" name="Shape 147"/>
          <p:cNvGraphicFramePr/>
          <p:nvPr/>
        </p:nvGraphicFramePr>
        <p:xfrm>
          <a:off x="712800" y="1684125"/>
          <a:ext cx="7718375" cy="4691500"/>
        </p:xfrm>
        <a:graphic>
          <a:graphicData uri="http://schemas.openxmlformats.org/drawingml/2006/table">
            <a:tbl>
              <a:tblPr>
                <a:noFill/>
                <a:tableStyleId>{28D0D0D1-C11A-4B94-B098-EF447E2393DD}</a:tableStyleId>
              </a:tblPr>
              <a:tblGrid>
                <a:gridCol w="1102625"/>
                <a:gridCol w="1102625"/>
                <a:gridCol w="1102625"/>
                <a:gridCol w="1102625"/>
                <a:gridCol w="1102625"/>
                <a:gridCol w="1102625"/>
                <a:gridCol w="1102625"/>
              </a:tblGrid>
              <a:tr h="9383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Su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M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T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W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Th            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F              2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S             3</a:t>
                      </a:r>
                    </a:p>
                  </a:txBody>
                  <a:tcPr marL="91425" marR="91425" marT="91425" marB="91425"/>
                </a:tc>
              </a:tr>
              <a:tr h="938300"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6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7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8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9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91425" marR="91425" marT="91425" marB="91425"/>
                </a:tc>
              </a:tr>
              <a:tr h="938300"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12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13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16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17</a:t>
                      </a:r>
                    </a:p>
                  </a:txBody>
                  <a:tcPr marL="91425" marR="91425" marT="91425" marB="91425"/>
                </a:tc>
              </a:tr>
              <a:tr h="938300"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18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19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22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23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24</a:t>
                      </a:r>
                    </a:p>
                  </a:txBody>
                  <a:tcPr marL="91425" marR="91425" marT="91425" marB="91425"/>
                </a:tc>
              </a:tr>
              <a:tr h="938300"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26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27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28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148" name="Shape 148"/>
          <p:cNvSpPr txBox="1"/>
          <p:nvPr/>
        </p:nvSpPr>
        <p:spPr>
          <a:xfrm>
            <a:off x="6391925" y="1997475"/>
            <a:ext cx="745800" cy="45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 b="1">
                <a:solidFill>
                  <a:srgbClr val="FFFFFF"/>
                </a:solidFill>
              </a:rPr>
              <a:t>HNI</a:t>
            </a:r>
          </a:p>
        </p:txBody>
      </p:sp>
      <p:sp>
        <p:nvSpPr>
          <p:cNvPr id="149" name="Shape 149"/>
          <p:cNvSpPr txBox="1"/>
          <p:nvPr/>
        </p:nvSpPr>
        <p:spPr>
          <a:xfrm>
            <a:off x="7483875" y="1944225"/>
            <a:ext cx="745800" cy="55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 b="1">
                <a:solidFill>
                  <a:srgbClr val="FFFFFF"/>
                </a:solidFill>
              </a:rPr>
              <a:t>Jazz Invite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457200" y="221362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rgbClr val="FFFFFF"/>
                </a:solidFill>
              </a:rPr>
              <a:t>March</a:t>
            </a:r>
          </a:p>
        </p:txBody>
      </p:sp>
      <p:graphicFrame>
        <p:nvGraphicFramePr>
          <p:cNvPr id="155" name="Shape 155"/>
          <p:cNvGraphicFramePr/>
          <p:nvPr/>
        </p:nvGraphicFramePr>
        <p:xfrm>
          <a:off x="712800" y="1684125"/>
          <a:ext cx="7718375" cy="4691500"/>
        </p:xfrm>
        <a:graphic>
          <a:graphicData uri="http://schemas.openxmlformats.org/drawingml/2006/table">
            <a:tbl>
              <a:tblPr>
                <a:noFill/>
                <a:tableStyleId>{28D0D0D1-C11A-4B94-B098-EF447E2393DD}</a:tableStyleId>
              </a:tblPr>
              <a:tblGrid>
                <a:gridCol w="1102625"/>
                <a:gridCol w="1102625"/>
                <a:gridCol w="1102625"/>
                <a:gridCol w="1102625"/>
                <a:gridCol w="1102625"/>
                <a:gridCol w="1102625"/>
                <a:gridCol w="1102625"/>
              </a:tblGrid>
              <a:tr h="9383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Su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M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T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W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Th            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F              2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S              3</a:t>
                      </a:r>
                    </a:p>
                  </a:txBody>
                  <a:tcPr marL="91425" marR="91425" marT="91425" marB="91425"/>
                </a:tc>
              </a:tr>
              <a:tr h="938300"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6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7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8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9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91425" marR="91425" marT="91425" marB="91425"/>
                </a:tc>
              </a:tr>
              <a:tr h="938300"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12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13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16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17</a:t>
                      </a:r>
                    </a:p>
                  </a:txBody>
                  <a:tcPr marL="91425" marR="91425" marT="91425" marB="91425"/>
                </a:tc>
              </a:tr>
              <a:tr h="938300"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18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19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22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23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24</a:t>
                      </a:r>
                    </a:p>
                  </a:txBody>
                  <a:tcPr marL="91425" marR="91425" marT="91425" marB="91425"/>
                </a:tc>
              </a:tr>
              <a:tr h="938300"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26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27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28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29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30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31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156" name="Shape 156"/>
          <p:cNvSpPr txBox="1"/>
          <p:nvPr/>
        </p:nvSpPr>
        <p:spPr>
          <a:xfrm>
            <a:off x="892200" y="3968325"/>
            <a:ext cx="7350600" cy="585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 b="1">
                <a:solidFill>
                  <a:srgbClr val="FFFFFF"/>
                </a:solidFill>
              </a:rPr>
              <a:t>|-------------------Spring Break for Most Texas Schools-------------------|</a:t>
            </a:r>
          </a:p>
        </p:txBody>
      </p:sp>
      <p:sp>
        <p:nvSpPr>
          <p:cNvPr id="157" name="Shape 157"/>
          <p:cNvSpPr txBox="1"/>
          <p:nvPr/>
        </p:nvSpPr>
        <p:spPr>
          <a:xfrm>
            <a:off x="892200" y="2982925"/>
            <a:ext cx="7297200" cy="45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 b="1">
                <a:solidFill>
                  <a:srgbClr val="FFFFFF"/>
                </a:solidFill>
              </a:rPr>
              <a:t>|----------------------------Spring Break for Baylor----------------------------|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x="7110900" y="4714025"/>
            <a:ext cx="1575900" cy="90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 b="1">
                <a:solidFill>
                  <a:srgbClr val="FFFFFF"/>
                </a:solidFill>
              </a:rPr>
              <a:t>TGC Championships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rgbClr val="FFFFFF"/>
                </a:solidFill>
              </a:rPr>
              <a:t>April</a:t>
            </a:r>
          </a:p>
        </p:txBody>
      </p:sp>
      <p:graphicFrame>
        <p:nvGraphicFramePr>
          <p:cNvPr id="164" name="Shape 164"/>
          <p:cNvGraphicFramePr/>
          <p:nvPr/>
        </p:nvGraphicFramePr>
        <p:xfrm>
          <a:off x="712800" y="1684125"/>
          <a:ext cx="7718375" cy="4691500"/>
        </p:xfrm>
        <a:graphic>
          <a:graphicData uri="http://schemas.openxmlformats.org/drawingml/2006/table">
            <a:tbl>
              <a:tblPr>
                <a:noFill/>
                <a:tableStyleId>{28D0D0D1-C11A-4B94-B098-EF447E2393DD}</a:tableStyleId>
              </a:tblPr>
              <a:tblGrid>
                <a:gridCol w="1102625"/>
                <a:gridCol w="1102625"/>
                <a:gridCol w="1102625"/>
                <a:gridCol w="1102625"/>
                <a:gridCol w="1102625"/>
                <a:gridCol w="1102625"/>
                <a:gridCol w="1102625"/>
              </a:tblGrid>
              <a:tr h="9383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Su            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M             2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T              3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W             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Th            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F              6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S              7</a:t>
                      </a:r>
                    </a:p>
                  </a:txBody>
                  <a:tcPr marL="91425" marR="91425" marT="91425" marB="91425"/>
                </a:tc>
              </a:tr>
              <a:tr h="938300"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8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9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12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13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14</a:t>
                      </a:r>
                    </a:p>
                  </a:txBody>
                  <a:tcPr marL="91425" marR="91425" marT="91425" marB="91425"/>
                </a:tc>
              </a:tr>
              <a:tr h="938300"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16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17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18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19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21</a:t>
                      </a:r>
                    </a:p>
                  </a:txBody>
                  <a:tcPr marL="91425" marR="91425" marT="91425" marB="91425"/>
                </a:tc>
              </a:tr>
              <a:tr h="938300"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22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23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26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27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28</a:t>
                      </a:r>
                    </a:p>
                  </a:txBody>
                  <a:tcPr marL="91425" marR="91425" marT="91425" marB="91425"/>
                </a:tc>
              </a:tr>
              <a:tr h="938300"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29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</a:rPr>
                        <a:t>30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165" name="Shape 165"/>
          <p:cNvSpPr txBox="1"/>
          <p:nvPr/>
        </p:nvSpPr>
        <p:spPr>
          <a:xfrm>
            <a:off x="5221850" y="2982900"/>
            <a:ext cx="3116100" cy="519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 b="1">
                <a:solidFill>
                  <a:srgbClr val="FFFFFF"/>
                </a:solidFill>
              </a:rPr>
              <a:t>Nationals @ Fort Worth, TX</a:t>
            </a:r>
          </a:p>
        </p:txBody>
      </p:sp>
      <p:sp>
        <p:nvSpPr>
          <p:cNvPr id="166" name="Shape 166"/>
          <p:cNvSpPr txBox="1"/>
          <p:nvPr/>
        </p:nvSpPr>
        <p:spPr>
          <a:xfrm>
            <a:off x="865575" y="2104000"/>
            <a:ext cx="905400" cy="38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b="1">
                <a:solidFill>
                  <a:srgbClr val="FFFFFF"/>
                </a:solidFill>
              </a:rPr>
              <a:t>Easter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2017-2018 Budget</a:t>
            </a:r>
          </a:p>
        </p:txBody>
      </p:sp>
      <p:pic>
        <p:nvPicPr>
          <p:cNvPr id="172" name="Shape 172"/>
          <p:cNvPicPr preferRelativeResize="0"/>
          <p:nvPr/>
        </p:nvPicPr>
        <p:blipFill rotWithShape="1">
          <a:blip r:embed="rId3">
            <a:alphaModFix/>
          </a:blip>
          <a:srcRect l="2872" t="26582" r="73791" b="43269"/>
          <a:stretch/>
        </p:blipFill>
        <p:spPr>
          <a:xfrm>
            <a:off x="1043512" y="1417650"/>
            <a:ext cx="7056974" cy="5128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TGC Income 2012-2017</a:t>
            </a:r>
          </a:p>
        </p:txBody>
      </p:sp>
      <p:pic>
        <p:nvPicPr>
          <p:cNvPr id="178" name="Shape 178"/>
          <p:cNvPicPr preferRelativeResize="0"/>
          <p:nvPr/>
        </p:nvPicPr>
        <p:blipFill rotWithShape="1">
          <a:blip r:embed="rId3">
            <a:alphaModFix/>
          </a:blip>
          <a:srcRect l="20569" t="30560" r="16159" b="21500"/>
          <a:stretch/>
        </p:blipFill>
        <p:spPr>
          <a:xfrm>
            <a:off x="228600" y="1864325"/>
            <a:ext cx="8686800" cy="37022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Questions?</a:t>
            </a:r>
          </a:p>
        </p:txBody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496"/>
              </a:spcBef>
              <a:buClr>
                <a:srgbClr val="FFFFFF"/>
              </a:buClr>
              <a:buSzPct val="99200"/>
              <a:buFont typeface="Arial"/>
              <a:buChar char="•"/>
            </a:pPr>
            <a:r>
              <a:rPr lang="en-US" sz="2480">
                <a:solidFill>
                  <a:srgbClr val="FFFFFF"/>
                </a:solidFill>
              </a:rPr>
              <a:t>Any questions about the presentation so far?</a:t>
            </a:r>
          </a:p>
          <a:p>
            <a:pPr marL="0" marR="0" lvl="0" indent="0" algn="l" rtl="0">
              <a:lnSpc>
                <a:spcPct val="80000"/>
              </a:lnSpc>
              <a:spcBef>
                <a:spcPts val="496"/>
              </a:spcBef>
              <a:buNone/>
            </a:pPr>
            <a:endParaRPr sz="2480">
              <a:solidFill>
                <a:srgbClr val="FFFFFF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96"/>
              </a:spcBef>
              <a:buClr>
                <a:srgbClr val="FFFFFF"/>
              </a:buClr>
              <a:buSzPct val="99200"/>
              <a:buFont typeface="Arial"/>
              <a:buChar char="•"/>
            </a:pPr>
            <a:r>
              <a:rPr lang="en-US" sz="2480">
                <a:solidFill>
                  <a:srgbClr val="FFFFFF"/>
                </a:solidFill>
              </a:rPr>
              <a:t>10min break / intermission</a:t>
            </a:r>
          </a:p>
          <a:p>
            <a:pPr marL="0" marR="0" lvl="0" indent="0" algn="l" rtl="0">
              <a:lnSpc>
                <a:spcPct val="80000"/>
              </a:lnSpc>
              <a:spcBef>
                <a:spcPts val="496"/>
              </a:spcBef>
              <a:buNone/>
            </a:pPr>
            <a:endParaRPr sz="2480">
              <a:solidFill>
                <a:srgbClr val="FFFFFF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96"/>
              </a:spcBef>
              <a:buClr>
                <a:srgbClr val="FFFFFF"/>
              </a:buClr>
              <a:buSzPct val="99200"/>
              <a:buFont typeface="Arial"/>
              <a:buChar char="•"/>
            </a:pPr>
            <a:r>
              <a:rPr lang="en-US" sz="2480">
                <a:solidFill>
                  <a:srgbClr val="FFFFFF"/>
                </a:solidFill>
              </a:rPr>
              <a:t>Next up:</a:t>
            </a:r>
          </a:p>
          <a:p>
            <a:pPr marR="0" lvl="1" algn="l" rtl="0">
              <a:lnSpc>
                <a:spcPct val="80000"/>
              </a:lnSpc>
              <a:spcBef>
                <a:spcPts val="496"/>
              </a:spcBef>
              <a:buClr>
                <a:srgbClr val="FFFFFF"/>
              </a:buClr>
              <a:buSzPct val="99200"/>
              <a:buFont typeface="Arial"/>
              <a:buChar char="–"/>
            </a:pPr>
            <a:r>
              <a:rPr lang="en-US" sz="2480">
                <a:solidFill>
                  <a:srgbClr val="FFFFFF"/>
                </a:solidFill>
              </a:rPr>
              <a:t>Constitution/Rules Discussion</a:t>
            </a:r>
          </a:p>
          <a:p>
            <a:pPr marR="0" lvl="1" algn="l" rtl="0">
              <a:lnSpc>
                <a:spcPct val="80000"/>
              </a:lnSpc>
              <a:spcBef>
                <a:spcPts val="496"/>
              </a:spcBef>
              <a:buClr>
                <a:srgbClr val="FFFFFF"/>
              </a:buClr>
              <a:buSzPct val="99200"/>
              <a:buFont typeface="Arial"/>
              <a:buChar char="–"/>
            </a:pPr>
            <a:r>
              <a:rPr lang="en-US" sz="2480">
                <a:solidFill>
                  <a:srgbClr val="FFFFFF"/>
                </a:solidFill>
              </a:rPr>
              <a:t>TGC board elections</a:t>
            </a:r>
          </a:p>
          <a:p>
            <a:pPr marL="457200" marR="0" lvl="0" indent="0" algn="l" rtl="0">
              <a:lnSpc>
                <a:spcPct val="80000"/>
              </a:lnSpc>
              <a:spcBef>
                <a:spcPts val="496"/>
              </a:spcBef>
              <a:buNone/>
            </a:pPr>
            <a:endParaRPr sz="248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/>
              <a:t> </a:t>
            </a:r>
            <a:r>
              <a:rPr lang="en-US"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TGC Rules Discussio</a:t>
            </a:r>
            <a:r>
              <a:rPr lang="en-US">
                <a:solidFill>
                  <a:srgbClr val="FFFFFF"/>
                </a:solidFill>
              </a:rPr>
              <a:t>n</a:t>
            </a: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</a:pPr>
            <a:r>
              <a:rPr lang="en-US">
                <a:solidFill>
                  <a:srgbClr val="FFFFFF"/>
                </a:solidFill>
              </a:rPr>
              <a:t>Identify Problems</a:t>
            </a:r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</a:pPr>
            <a:r>
              <a:rPr lang="en-US">
                <a:solidFill>
                  <a:srgbClr val="FFFFFF"/>
                </a:solidFill>
              </a:rPr>
              <a:t>Suggestions</a:t>
            </a:r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</a:pPr>
            <a:r>
              <a:rPr lang="en-US">
                <a:solidFill>
                  <a:srgbClr val="FFFFFF"/>
                </a:solidFill>
              </a:rPr>
              <a:t>Constitutional Proposals/Vote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ctrTitle"/>
          </p:nvPr>
        </p:nvSpPr>
        <p:spPr>
          <a:xfrm>
            <a:off x="304800" y="2130425"/>
            <a:ext cx="8153400" cy="1470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Anything else?</a:t>
            </a:r>
          </a:p>
        </p:txBody>
      </p:sp>
      <p:sp>
        <p:nvSpPr>
          <p:cNvPr id="196" name="Shape 196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Before we open the floor to elections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Elections</a:t>
            </a:r>
          </a:p>
        </p:txBody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1. President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2. Vice President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3. Secretary/Treasurer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4. Directors (2)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5. Executive Director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libri"/>
            </a:pPr>
            <a:r>
              <a:rPr lang="en-US">
                <a:solidFill>
                  <a:srgbClr val="FFFFFF"/>
                </a:solidFill>
              </a:rPr>
              <a:t>Approve 2016 Minutes</a:t>
            </a: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libri"/>
            </a:pPr>
            <a:r>
              <a:rPr lang="en-US" sz="3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Roll Call</a:t>
            </a:r>
          </a:p>
          <a:p>
            <a: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libri"/>
            </a:pPr>
            <a:r>
              <a:rPr lang="en-US" sz="3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TGC History</a:t>
            </a:r>
          </a:p>
          <a:p>
            <a: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libri"/>
            </a:pPr>
            <a:r>
              <a:rPr lang="en-US" sz="3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Current </a:t>
            </a:r>
            <a:r>
              <a:rPr lang="en-US">
                <a:solidFill>
                  <a:srgbClr val="FFFFFF"/>
                </a:solidFill>
              </a:rPr>
              <a:t>Objectives/Goals</a:t>
            </a:r>
          </a:p>
          <a:p>
            <a:pPr marL="457200" marR="0" lvl="0" indent="-228600" algn="l" rtl="0"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</a:pPr>
            <a:r>
              <a:rPr lang="en-US">
                <a:solidFill>
                  <a:srgbClr val="FFFFFF"/>
                </a:solidFill>
              </a:rPr>
              <a:t>2018 Meet Schedule</a:t>
            </a:r>
          </a:p>
          <a:p>
            <a:pPr marL="457200" marR="0" lvl="0" indent="-228600" algn="l" rtl="0"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</a:pPr>
            <a:r>
              <a:rPr lang="en-US">
                <a:solidFill>
                  <a:srgbClr val="FFFFFF"/>
                </a:solidFill>
              </a:rPr>
              <a:t>Constitution/Rules Discussion</a:t>
            </a:r>
          </a:p>
          <a:p>
            <a:pPr marL="457200" marR="0" lvl="0" indent="-228600" algn="l" rtl="0"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</a:pPr>
            <a:r>
              <a:rPr lang="en-US">
                <a:solidFill>
                  <a:srgbClr val="FFFFFF"/>
                </a:solidFill>
              </a:rPr>
              <a:t>Elections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57200" y="30126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Attending Clubs</a:t>
            </a:r>
          </a:p>
        </p:txBody>
      </p:sp>
      <p:graphicFrame>
        <p:nvGraphicFramePr>
          <p:cNvPr id="98" name="Shape 98"/>
          <p:cNvGraphicFramePr/>
          <p:nvPr>
            <p:extLst>
              <p:ext uri="{D42A27DB-BD31-4B8C-83A1-F6EECF244321}">
                <p14:modId xmlns:p14="http://schemas.microsoft.com/office/powerpoint/2010/main" val="3007971550"/>
              </p:ext>
            </p:extLst>
          </p:nvPr>
        </p:nvGraphicFramePr>
        <p:xfrm>
          <a:off x="447200" y="1744400"/>
          <a:ext cx="8249600" cy="5114237"/>
        </p:xfrm>
        <a:graphic>
          <a:graphicData uri="http://schemas.openxmlformats.org/drawingml/2006/table">
            <a:tbl>
              <a:tblPr firstRow="1" bandRow="1">
                <a:noFill/>
                <a:tableStyleId>{D928563F-A6BF-475E-A04D-7F1EF20FF0C1}</a:tableStyleId>
              </a:tblPr>
              <a:tblGrid>
                <a:gridCol w="4124800"/>
                <a:gridCol w="4124800"/>
              </a:tblGrid>
              <a:tr h="493072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</a:rPr>
                        <a:t>-UT Dallas (Elijah, Bassam)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</a:rPr>
                        <a:t>-UT Austin (Jade, Jacqueline)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</a:rPr>
                        <a:t>-UTEP (Mitch</a:t>
                      </a: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-Houston (Haley)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</a:rPr>
                        <a:t>-A&amp;M (Morgan, Emily)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</a:rPr>
                        <a:t>-Abilene (Justin)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</a:rPr>
                        <a:t>-Baylor (Amber)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</a:rPr>
                        <a:t>-Texas Tech (Meaghan, Saul)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</a:rPr>
                        <a:t>-UTSA (Matt)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</a:rPr>
                        <a:t>-OU (Tyson, </a:t>
                      </a:r>
                      <a:r>
                        <a:rPr lang="en-US" sz="2400" dirty="0" err="1">
                          <a:solidFill>
                            <a:srgbClr val="FFFFFF"/>
                          </a:solidFill>
                        </a:rPr>
                        <a:t>Gio</a:t>
                      </a:r>
                      <a:r>
                        <a:rPr lang="en-US" sz="2400" dirty="0">
                          <a:solidFill>
                            <a:srgbClr val="FFFFFF"/>
                          </a:solidFill>
                        </a:rPr>
                        <a:t>)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</a:rPr>
                        <a:t>-Alum/Adults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endParaRPr sz="2400" dirty="0">
                        <a:solidFill>
                          <a:srgbClr val="FFFFFF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-</a:t>
                      </a:r>
                      <a:r>
                        <a:rPr lang="en-US" sz="2400" dirty="0">
                          <a:solidFill>
                            <a:srgbClr val="FFFFFF"/>
                          </a:solidFill>
                        </a:rPr>
                        <a:t>UT Arlington (McKenna)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</a:rPr>
                        <a:t>-TCU (Megan </a:t>
                      </a: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/ </a:t>
                      </a:r>
                      <a:r>
                        <a:rPr lang="en-US" sz="2400" dirty="0">
                          <a:solidFill>
                            <a:srgbClr val="FFFFFF"/>
                          </a:solidFill>
                        </a:rPr>
                        <a:t>Donna)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</a:rPr>
                        <a:t>-Tulane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</a:rPr>
                        <a:t>-UNT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</a:rPr>
                        <a:t>-UMHB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</a:rPr>
                        <a:t>-Texas </a:t>
                      </a: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State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</a:rPr>
                        <a:t>-AGC</a:t>
                      </a: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rgbClr val="FFFFFF"/>
                </a:solidFill>
              </a:rPr>
              <a:t>TGC History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0" y="1323025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</a:pPr>
            <a:r>
              <a:rPr lang="en-US" dirty="0">
                <a:solidFill>
                  <a:srgbClr val="FFFFFF"/>
                </a:solidFill>
              </a:rPr>
              <a:t>1979: TGCCC Founded, though clubs and competition existed beforehand</a:t>
            </a:r>
          </a:p>
          <a:p>
            <a:pPr marL="4572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</a:pPr>
            <a:r>
              <a:rPr lang="en-US" dirty="0">
                <a:solidFill>
                  <a:srgbClr val="FFFFFF"/>
                </a:solidFill>
              </a:rPr>
              <a:t>Teams began attending NAIGC nationals in early 90’s</a:t>
            </a:r>
          </a:p>
          <a:p>
            <a:pPr marL="4572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</a:pPr>
            <a:r>
              <a:rPr lang="en-US" dirty="0" smtClean="0">
                <a:solidFill>
                  <a:srgbClr val="FFFFFF"/>
                </a:solidFill>
              </a:rPr>
              <a:t>2006: </a:t>
            </a:r>
            <a:r>
              <a:rPr lang="en-US" dirty="0">
                <a:solidFill>
                  <a:srgbClr val="FFFFFF"/>
                </a:solidFill>
              </a:rPr>
              <a:t>Constitution written</a:t>
            </a:r>
          </a:p>
          <a:p>
            <a:pPr marL="4572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</a:pPr>
            <a:r>
              <a:rPr lang="en-US" dirty="0">
                <a:solidFill>
                  <a:srgbClr val="FFFFFF"/>
                </a:solidFill>
              </a:rPr>
              <a:t>2012: Began collecting income</a:t>
            </a:r>
          </a:p>
          <a:p>
            <a:pPr marL="4572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</a:pPr>
            <a:r>
              <a:rPr lang="en-US" dirty="0">
                <a:solidFill>
                  <a:srgbClr val="FFFFFF"/>
                </a:solidFill>
              </a:rPr>
              <a:t>2015: Outreach </a:t>
            </a:r>
            <a:r>
              <a:rPr lang="en-US" dirty="0" smtClean="0">
                <a:solidFill>
                  <a:srgbClr val="FFFFFF"/>
                </a:solidFill>
              </a:rPr>
              <a:t>initiative</a:t>
            </a:r>
            <a:endParaRPr lang="en-US" dirty="0">
              <a:solidFill>
                <a:srgbClr val="FFFFFF"/>
              </a:solidFill>
            </a:endParaRPr>
          </a:p>
          <a:p>
            <a:pPr marL="4572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</a:pPr>
            <a:r>
              <a:rPr lang="en-US" dirty="0">
                <a:solidFill>
                  <a:srgbClr val="FFFFFF"/>
                </a:solidFill>
              </a:rPr>
              <a:t>2016: Board expanded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None/>
            </a:pPr>
            <a:endParaRPr sz="2240" dirty="0"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None/>
            </a:pPr>
            <a:endParaRPr sz="2240" dirty="0">
              <a:solidFill>
                <a:srgbClr val="FFFFFF"/>
              </a:solidFill>
            </a:endParaRPr>
          </a:p>
          <a:p>
            <a:pPr marL="457200" marR="0" lvl="0" indent="0" algn="l" rtl="0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</a:endParaRPr>
          </a:p>
          <a:p>
            <a:pPr marL="581660" marR="0" lvl="1" indent="-124459" algn="l" rtl="0">
              <a:lnSpc>
                <a:spcPct val="80000"/>
              </a:lnSpc>
              <a:spcBef>
                <a:spcPts val="392"/>
              </a:spcBef>
              <a:buClr>
                <a:schemeClr val="dk1"/>
              </a:buClr>
              <a:buSzPct val="98000"/>
              <a:buFont typeface="Arial"/>
              <a:buNone/>
            </a:pPr>
            <a:endParaRPr sz="196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rgbClr val="FFFFFF"/>
                </a:solidFill>
              </a:rPr>
              <a:t>Current Objectives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457200" y="133385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AutoNum type="arabicPeriod"/>
            </a:pPr>
            <a:r>
              <a:rPr lang="en-US">
                <a:solidFill>
                  <a:srgbClr val="FFFFFF"/>
                </a:solidFill>
              </a:rPr>
              <a:t>Education</a:t>
            </a:r>
          </a:p>
          <a:p>
            <a:pPr marL="0" lvl="0" indent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-Alliance with Judging Organizations</a:t>
            </a:r>
          </a:p>
          <a:p>
            <a:pPr marL="0" lvl="0" indent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-Clinics/ Judging Courses</a:t>
            </a:r>
          </a:p>
          <a:p>
            <a:pPr marL="0" lvl="0" indent="-698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2. Outreach</a:t>
            </a:r>
          </a:p>
          <a:p>
            <a:pPr marL="0" lvl="0" indent="-698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	-New Clubs</a:t>
            </a:r>
          </a:p>
          <a:p>
            <a:pPr marL="457200" lvl="0" indent="-698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-Visibility to JO Clubs/High School Programs</a:t>
            </a:r>
          </a:p>
          <a:p>
            <a:pPr marL="0" lvl="0" indent="-698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	-Marketing/Brand Development 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Current </a:t>
            </a:r>
            <a:r>
              <a:rPr lang="en-US">
                <a:solidFill>
                  <a:srgbClr val="FFFFFF"/>
                </a:solidFill>
              </a:rPr>
              <a:t>Objectives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-698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3. Facilitating Competition</a:t>
            </a:r>
          </a:p>
          <a:p>
            <a:pPr marL="0" lvl="0" indent="-698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	-Streamlining Meet Registration</a:t>
            </a:r>
          </a:p>
          <a:p>
            <a:pPr marL="0" lvl="0" indent="-698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	-Dual or Regional Meets</a:t>
            </a:r>
          </a:p>
          <a:p>
            <a:pPr marL="0" lvl="0" indent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-Centenary / Metroplex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4. Operations</a:t>
            </a:r>
          </a:p>
          <a:p>
            <a:pPr marL="0" lvl="0" indent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-Non-Profit Status</a:t>
            </a:r>
          </a:p>
          <a:p>
            <a:pPr marL="0" lvl="0" indent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-Constitutional Revisions</a:t>
            </a:r>
          </a:p>
          <a:p>
            <a:pPr marL="0" lvl="0" indent="0" rtl="0">
              <a:spcBef>
                <a:spcPts val="0"/>
              </a:spcBef>
              <a:buNone/>
            </a:pPr>
            <a:endParaRPr sz="320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Educational Camp</a:t>
            </a:r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4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Part 1: Judging Course and/or Clinic</a:t>
            </a:r>
          </a:p>
          <a:p>
            <a:pPr marL="742950" marR="0" lvl="1" indent="-311150" algn="l" rtl="0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–"/>
            </a:pPr>
            <a:r>
              <a:rPr lang="en-US" sz="3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Educate TGC members so that they can build stronger routines</a:t>
            </a:r>
          </a:p>
          <a:p>
            <a:pPr marL="742950" marR="0" lvl="1" indent="-311150" algn="l" rtl="0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–"/>
            </a:pPr>
            <a:r>
              <a:rPr lang="en-US" sz="3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Develop judges (shortage)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Part 2: Workout</a:t>
            </a:r>
          </a:p>
          <a:p>
            <a:pPr marL="742950" marR="0" lvl="1" indent="-311150" algn="l" rtl="0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–"/>
            </a:pPr>
            <a:r>
              <a:rPr lang="en-US" sz="3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Provide coaching to build better teams</a:t>
            </a:r>
          </a:p>
          <a:p>
            <a:pPr marL="742950" marR="0" lvl="1" indent="-311150" algn="l" rtl="0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–"/>
            </a:pPr>
            <a:r>
              <a:rPr lang="en-US" sz="3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Promote TGC inter-team sportsmanshi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Growth/Outreach Strategy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228600" rtl="0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rgbClr val="FFFFFF"/>
              </a:buClr>
            </a:pPr>
            <a:r>
              <a:rPr lang="en-US">
                <a:solidFill>
                  <a:schemeClr val="lt1"/>
                </a:solidFill>
              </a:rPr>
              <a:t>We have a table at GAT for the weekend to hand out info</a:t>
            </a:r>
          </a:p>
          <a:p>
            <a:pPr marL="457200" marR="0" lvl="0" indent="-22860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FFFFFF"/>
              </a:buClr>
            </a:pPr>
            <a:r>
              <a:rPr lang="en-US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JO Meets (TAAF</a:t>
            </a:r>
            <a:r>
              <a:rPr lang="en-US">
                <a:solidFill>
                  <a:srgbClr val="FFFFFF"/>
                </a:solidFill>
              </a:rPr>
              <a:t>, USAG, Xcel)</a:t>
            </a:r>
            <a:r>
              <a:rPr lang="en-US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- have people attend and hand out info</a:t>
            </a:r>
          </a:p>
          <a:p>
            <a:pPr marL="457200" marR="0" lvl="0" indent="-22860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FFFFFF"/>
              </a:buClr>
            </a:pPr>
            <a:r>
              <a:rPr lang="en-US">
                <a:solidFill>
                  <a:srgbClr val="FFFFFF"/>
                </a:solidFill>
              </a:rPr>
              <a:t>Work with </a:t>
            </a:r>
            <a:r>
              <a:rPr lang="en-US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Judges to spread info</a:t>
            </a:r>
          </a:p>
          <a:p>
            <a:pPr marL="457200" marR="0" lvl="0" indent="-22860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FFFFFF"/>
              </a:buClr>
            </a:pPr>
            <a:r>
              <a:rPr lang="en-US">
                <a:solidFill>
                  <a:srgbClr val="FFFFFF"/>
                </a:solidFill>
              </a:rPr>
              <a:t>Outreach to </a:t>
            </a:r>
            <a:r>
              <a:rPr lang="en-US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High Schools </a:t>
            </a:r>
          </a:p>
          <a:p>
            <a:pPr marL="457200" marR="0" lvl="0" indent="-228600" algn="l" rtl="0">
              <a:lnSpc>
                <a:spcPct val="80000"/>
              </a:lnSpc>
              <a:spcBef>
                <a:spcPts val="496"/>
              </a:spcBef>
              <a:buClr>
                <a:srgbClr val="FFFFFF"/>
              </a:buClr>
            </a:pPr>
            <a:r>
              <a:rPr lang="en-US">
                <a:solidFill>
                  <a:srgbClr val="FFFFFF"/>
                </a:solidFill>
              </a:rPr>
              <a:t>Timing: Build on Ft Worth nationals</a:t>
            </a:r>
          </a:p>
          <a:p>
            <a:pPr marL="457200" marR="0" lvl="0" indent="-228600" algn="l" rtl="0">
              <a:lnSpc>
                <a:spcPct val="80000"/>
              </a:lnSpc>
              <a:spcBef>
                <a:spcPts val="496"/>
              </a:spcBef>
              <a:buClr>
                <a:srgbClr val="FFFFFF"/>
              </a:buClr>
            </a:pPr>
            <a:r>
              <a:rPr lang="en-US">
                <a:solidFill>
                  <a:srgbClr val="FFFFFF"/>
                </a:solidFill>
              </a:rPr>
              <a:t>Same school student collection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201</a:t>
            </a:r>
            <a:r>
              <a:rPr lang="en-US">
                <a:solidFill>
                  <a:srgbClr val="FFFFFF"/>
                </a:solidFill>
              </a:rPr>
              <a:t>8</a:t>
            </a:r>
            <a:r>
              <a:rPr lang="en-US"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Meet Schedule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5791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lvl="0" indent="-139700" rtl="0">
              <a:spcBef>
                <a:spcPts val="0"/>
              </a:spcBef>
              <a:buClr>
                <a:srgbClr val="FFFFFF"/>
              </a:buClr>
              <a:buChar char="•"/>
            </a:pPr>
            <a:r>
              <a:rPr lang="en-US">
                <a:solidFill>
                  <a:srgbClr val="FFFFFF"/>
                </a:solidFill>
              </a:rPr>
              <a:t>Preliminary Discussion Items:</a:t>
            </a:r>
          </a:p>
          <a:p>
            <a:pPr marL="742950" lvl="1" indent="-311150" rtl="0">
              <a:spcBef>
                <a:spcPts val="0"/>
              </a:spcBef>
              <a:buClr>
                <a:srgbClr val="FFFFFF"/>
              </a:buClr>
              <a:buSzPct val="100000"/>
              <a:buChar char="–"/>
            </a:pPr>
            <a:r>
              <a:rPr lang="en-US" sz="3200">
                <a:solidFill>
                  <a:srgbClr val="FFFFFF"/>
                </a:solidFill>
              </a:rPr>
              <a:t>Anyone to men’s USAG? last weekend of March</a:t>
            </a:r>
          </a:p>
          <a:p>
            <a:pPr marL="742950" lvl="1" indent="-311150" rtl="0">
              <a:spcBef>
                <a:spcPts val="0"/>
              </a:spcBef>
              <a:buClr>
                <a:srgbClr val="FFFFFF"/>
              </a:buClr>
              <a:buSzPct val="100000"/>
              <a:buChar char="–"/>
            </a:pPr>
            <a:r>
              <a:rPr lang="en-US" sz="3200">
                <a:solidFill>
                  <a:srgbClr val="FFFFFF"/>
                </a:solidFill>
              </a:rPr>
              <a:t>Fall Meets?</a:t>
            </a:r>
          </a:p>
          <a:p>
            <a:pPr marL="742950" lvl="1" indent="-311150" rtl="0">
              <a:spcBef>
                <a:spcPts val="0"/>
              </a:spcBef>
              <a:buClr>
                <a:srgbClr val="FFFFFF"/>
              </a:buClr>
              <a:buSzPct val="100000"/>
              <a:buChar char="–"/>
            </a:pPr>
            <a:r>
              <a:rPr lang="en-US" sz="3200">
                <a:solidFill>
                  <a:srgbClr val="FFFFFF"/>
                </a:solidFill>
              </a:rPr>
              <a:t>Level 8/9 Sessions at More Meets this Year</a:t>
            </a:r>
          </a:p>
          <a:p>
            <a:pPr marL="742950" lvl="1" indent="-311150" rtl="0">
              <a:spcBef>
                <a:spcPts val="0"/>
              </a:spcBef>
              <a:buClr>
                <a:srgbClr val="FFFFFF"/>
              </a:buClr>
              <a:buSzPct val="100000"/>
              <a:buChar char="–"/>
            </a:pPr>
            <a:r>
              <a:rPr lang="en-US" sz="3200">
                <a:solidFill>
                  <a:srgbClr val="FFFFFF"/>
                </a:solidFill>
              </a:rPr>
              <a:t>Multi-Session Meets in General</a:t>
            </a:r>
          </a:p>
          <a:p>
            <a:pPr marL="742950" lvl="1" indent="-311150" rtl="0">
              <a:spcBef>
                <a:spcPts val="0"/>
              </a:spcBef>
              <a:buClr>
                <a:srgbClr val="FFFFFF"/>
              </a:buClr>
              <a:buSzPct val="100000"/>
              <a:buChar char="–"/>
            </a:pPr>
            <a:r>
              <a:rPr lang="en-US" sz="3200">
                <a:solidFill>
                  <a:srgbClr val="FFFFFF"/>
                </a:solidFill>
              </a:rPr>
              <a:t>Scheduling Process</a:t>
            </a:r>
          </a:p>
          <a:p>
            <a:pPr marL="742950" lvl="1" indent="-311150" rtl="0">
              <a:spcBef>
                <a:spcPts val="0"/>
              </a:spcBef>
              <a:buClr>
                <a:srgbClr val="FFFFFF"/>
              </a:buClr>
              <a:buSzPct val="100000"/>
              <a:buChar char="–"/>
            </a:pPr>
            <a:r>
              <a:rPr lang="en-US" sz="3200">
                <a:solidFill>
                  <a:srgbClr val="FFFFFF"/>
                </a:solidFill>
              </a:rPr>
              <a:t>Meet Registration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776</Words>
  <Application>Microsoft Office PowerPoint</Application>
  <PresentationFormat>On-screen Show (4:3)</PresentationFormat>
  <Paragraphs>286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Simple Light</vt:lpstr>
      <vt:lpstr>TGC Annual Meeting</vt:lpstr>
      <vt:lpstr>Agenda</vt:lpstr>
      <vt:lpstr>Attending Clubs</vt:lpstr>
      <vt:lpstr>TGC History</vt:lpstr>
      <vt:lpstr>Current Objectives</vt:lpstr>
      <vt:lpstr>Current Objectives</vt:lpstr>
      <vt:lpstr>Educational Camp</vt:lpstr>
      <vt:lpstr>Growth/Outreach Strategy</vt:lpstr>
      <vt:lpstr>2018 Meet Schedule</vt:lpstr>
      <vt:lpstr>January</vt:lpstr>
      <vt:lpstr>February</vt:lpstr>
      <vt:lpstr>March</vt:lpstr>
      <vt:lpstr>April</vt:lpstr>
      <vt:lpstr>2017-2018 Budget</vt:lpstr>
      <vt:lpstr>TGC Income 2012-2017</vt:lpstr>
      <vt:lpstr>Questions?</vt:lpstr>
      <vt:lpstr> TGC Rules Discussion</vt:lpstr>
      <vt:lpstr>Anything else?</vt:lpstr>
      <vt:lpstr>Elections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TGC Annual Meeting</dc:title>
  <cp:lastModifiedBy>Andrew Hutcheson</cp:lastModifiedBy>
  <cp:revision>2</cp:revision>
  <dcterms:modified xsi:type="dcterms:W3CDTF">2017-09-01T23:04:33Z</dcterms:modified>
</cp:coreProperties>
</file>