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67e608728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67e60872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9d220a13b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g9d220a13bb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669e41994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g1669e41994_1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6322e516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g16322e516b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3f7bf338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3429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TGC Hosts:</a:t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2250" lvl="1" marL="742950" rtl="0" algn="l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Everyone said both open &amp; collegiate to their respective offered levels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2250" lvl="1" marL="742950" rtl="0" algn="l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Everyone said modified capital cup (warm up each event before competing it)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33f7bf338c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3f7bf338c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Women for sure level 8 and 9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slight chance might change to some combo of two out of three of: level 6, level 7 and developmental</a:t>
            </a:r>
            <a:endParaRPr/>
          </a:p>
        </p:txBody>
      </p:sp>
      <p:sp>
        <p:nvSpPr>
          <p:cNvPr id="161" name="Google Shape;161;g33f7bf338c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3f7bf338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67" name="Google Shape;167;g33f7bf338c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3f7bf338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g33f7bf338c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5e6f93258e_6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79" name="Google Shape;179;g5e6f93258e_6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5e6f93258e_6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g5e6f93258e_6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67b58c31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g167b58c316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a1a63f50ce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ga1a63f50ce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These are 2019-2020 updates that have not been published by NAIGC yet.</a:t>
            </a:r>
            <a:endParaRPr/>
          </a:p>
        </p:txBody>
      </p:sp>
      <p:sp>
        <p:nvSpPr>
          <p:cNvPr id="197" name="Google Shape;197;p6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a1a63f50c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These are 2019-2020 updates that have not been published by NAIGC yet.</a:t>
            </a:r>
            <a:endParaRPr/>
          </a:p>
        </p:txBody>
      </p:sp>
      <p:sp>
        <p:nvSpPr>
          <p:cNvPr id="203" name="Google Shape;203;ga1a63f50ce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6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Describe Positions, (college students spiel),Take Nominees for Each Position, Vote For Each</a:t>
            </a:r>
            <a:endParaRPr/>
          </a:p>
        </p:txBody>
      </p:sp>
      <p:sp>
        <p:nvSpPr>
          <p:cNvPr id="215" name="Google Shape;215;p6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5e6f93258e_6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g5e6f93258e_6_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4740fba1f_1_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4740fba1f_1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Andrew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4894503d8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4894503d8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669e4199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mention new alum listserv</a:t>
            </a:r>
            <a:endParaRPr/>
          </a:p>
        </p:txBody>
      </p:sp>
      <p:sp>
        <p:nvSpPr>
          <p:cNvPr id="107" name="Google Shape;107;g1669e41994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4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9d220a13b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g9d220a13bb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9f7a0049cd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g9f7a0049cd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image" Target="../media/image11.png"/><Relationship Id="rId11" Type="http://schemas.openxmlformats.org/officeDocument/2006/relationships/image" Target="../media/image4.gif"/><Relationship Id="rId10" Type="http://schemas.openxmlformats.org/officeDocument/2006/relationships/image" Target="../media/image18.gif"/><Relationship Id="rId21" Type="http://schemas.openxmlformats.org/officeDocument/2006/relationships/image" Target="../media/image17.png"/><Relationship Id="rId13" Type="http://schemas.openxmlformats.org/officeDocument/2006/relationships/image" Target="../media/image13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5.png"/><Relationship Id="rId4" Type="http://schemas.openxmlformats.org/officeDocument/2006/relationships/image" Target="../media/image7.gif"/><Relationship Id="rId9" Type="http://schemas.openxmlformats.org/officeDocument/2006/relationships/image" Target="../media/image1.gif"/><Relationship Id="rId15" Type="http://schemas.openxmlformats.org/officeDocument/2006/relationships/image" Target="../media/image14.png"/><Relationship Id="rId14" Type="http://schemas.openxmlformats.org/officeDocument/2006/relationships/image" Target="../media/image12.png"/><Relationship Id="rId17" Type="http://schemas.openxmlformats.org/officeDocument/2006/relationships/image" Target="../media/image22.jpg"/><Relationship Id="rId16" Type="http://schemas.openxmlformats.org/officeDocument/2006/relationships/image" Target="../media/image9.jpg"/><Relationship Id="rId5" Type="http://schemas.openxmlformats.org/officeDocument/2006/relationships/image" Target="../media/image5.jpg"/><Relationship Id="rId19" Type="http://schemas.openxmlformats.org/officeDocument/2006/relationships/image" Target="../media/image2.jpg"/><Relationship Id="rId6" Type="http://schemas.openxmlformats.org/officeDocument/2006/relationships/image" Target="../media/image6.gif"/><Relationship Id="rId18" Type="http://schemas.openxmlformats.org/officeDocument/2006/relationships/image" Target="../media/image3.jpg"/><Relationship Id="rId7" Type="http://schemas.openxmlformats.org/officeDocument/2006/relationships/image" Target="../media/image8.gif"/><Relationship Id="rId8" Type="http://schemas.openxmlformats.org/officeDocument/2006/relationships/image" Target="../media/image16.gif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685800" y="15240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TGC Annual Meeting</a:t>
            </a:r>
            <a:endParaRPr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1346500" y="3948112"/>
            <a:ext cx="6400800" cy="14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rPr lang="en-US" sz="3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Zoom</a:t>
            </a:r>
            <a:endParaRPr/>
          </a:p>
          <a:p>
            <a: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rPr lang="en-US" sz="3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Saturday October</a:t>
            </a:r>
            <a:r>
              <a:rPr b="0" i="0" lang="en-US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24</a:t>
            </a:r>
            <a:r>
              <a:rPr baseline="30000" lang="en-US"/>
              <a:t>th</a:t>
            </a:r>
            <a:r>
              <a:rPr b="0" i="0" lang="en-US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20</a:t>
            </a:r>
            <a:r>
              <a:rPr lang="en-US" sz="3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86724" y="45720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553200" y="517451"/>
            <a:ext cx="476250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276850" y="45720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727030" y="517451"/>
            <a:ext cx="476250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254103" y="536501"/>
            <a:ext cx="47625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91949" y="517451"/>
            <a:ext cx="400050" cy="46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85800" y="6097194"/>
            <a:ext cx="333375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8077200" y="6276975"/>
            <a:ext cx="47625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3899160" y="2963024"/>
            <a:ext cx="1152600" cy="115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5313918" y="6138918"/>
            <a:ext cx="634921" cy="488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2023862" y="6210295"/>
            <a:ext cx="936731" cy="3746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3647694" y="6084922"/>
            <a:ext cx="634921" cy="5587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4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6711989" y="6270657"/>
            <a:ext cx="634921" cy="25396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4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7985049" y="3276600"/>
            <a:ext cx="495300" cy="544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495701" y="3334473"/>
            <a:ext cx="792545" cy="4755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584793" y="1744900"/>
            <a:ext cx="614363" cy="614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 rotWithShape="1">
          <a:blip r:embed="rId19">
            <a:alphaModFix/>
          </a:blip>
          <a:srcRect b="0" l="0" r="0" t="0"/>
          <a:stretch/>
        </p:blipFill>
        <p:spPr>
          <a:xfrm>
            <a:off x="469120" y="4705350"/>
            <a:ext cx="762000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4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8000210" y="1916000"/>
            <a:ext cx="563326" cy="512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4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964400" y="4731739"/>
            <a:ext cx="634925" cy="63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TGC Income 2012-2020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134" name="Google Shape;13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650" y="1339513"/>
            <a:ext cx="8159058" cy="51355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Proposed 2020-2021</a:t>
            </a:r>
            <a:r>
              <a:rPr lang="en-US">
                <a:solidFill>
                  <a:srgbClr val="FFFFFF"/>
                </a:solidFill>
              </a:rPr>
              <a:t> Budget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0" name="Google Shape;140;p2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Domain name and website: -$73.14</a:t>
            </a:r>
            <a:endParaRPr>
              <a:solidFill>
                <a:srgbClr val="FFFFFF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Tax reimbursement: -$500</a:t>
            </a:r>
            <a:endParaRPr>
              <a:solidFill>
                <a:srgbClr val="FFFFFF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TGC Shirts: </a:t>
            </a:r>
            <a:endParaRPr>
              <a:solidFill>
                <a:srgbClr val="FFFFFF"/>
              </a:solidFill>
            </a:endParaRPr>
          </a:p>
          <a:p>
            <a:pPr indent="-43180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Dri Fit: +$15/-$10 each</a:t>
            </a:r>
            <a:endParaRPr>
              <a:solidFill>
                <a:srgbClr val="FFFFFF"/>
              </a:solidFill>
            </a:endParaRPr>
          </a:p>
          <a:p>
            <a:pPr indent="-43180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Regular: +10/-$8 each</a:t>
            </a:r>
            <a:endParaRPr>
              <a:solidFill>
                <a:srgbClr val="FFFFFF"/>
              </a:solidFill>
            </a:endParaRPr>
          </a:p>
          <a:p>
            <a:pPr indent="-43180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Multiply ea profit by #sold, minus shipping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i="0" sz="3200" u="none" cap="none" strike="noStrike">
              <a:solidFill>
                <a:schemeClr val="dk1"/>
              </a:solidFill>
            </a:endParaRPr>
          </a:p>
          <a:p>
            <a:pPr indent="-139700" lvl="0" marL="3429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Questions?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6" name="Google Shape;146;p2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FFFFFF"/>
              </a:buClr>
              <a:buSzPts val="2480"/>
              <a:buFont typeface="Arial"/>
              <a:buChar char="•"/>
            </a:pPr>
            <a:r>
              <a:rPr lang="en-US" sz="2480">
                <a:solidFill>
                  <a:srgbClr val="FFFFFF"/>
                </a:solidFill>
              </a:rPr>
              <a:t>Any questions about the presentation so far</a:t>
            </a:r>
            <a:r>
              <a:rPr lang="en-US" sz="2480">
                <a:solidFill>
                  <a:srgbClr val="FFFFFF"/>
                </a:solidFill>
              </a:rPr>
              <a:t>?</a:t>
            </a:r>
            <a:endParaRPr sz="248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80">
              <a:solidFill>
                <a:srgbClr val="FFFFFF"/>
              </a:solidFill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80"/>
              <a:buFont typeface="Arial"/>
              <a:buChar char="•"/>
            </a:pPr>
            <a:r>
              <a:rPr lang="en-US" sz="2480">
                <a:solidFill>
                  <a:srgbClr val="FFFFFF"/>
                </a:solidFill>
              </a:rPr>
              <a:t>10min break / intermission</a:t>
            </a:r>
            <a:endParaRPr sz="248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80">
              <a:solidFill>
                <a:srgbClr val="FFFFFF"/>
              </a:solidFill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80"/>
              <a:buFont typeface="Arial"/>
              <a:buChar char="•"/>
            </a:pPr>
            <a:r>
              <a:rPr lang="en-US" sz="2480">
                <a:solidFill>
                  <a:srgbClr val="FFFFFF"/>
                </a:solidFill>
              </a:rPr>
              <a:t>Next up:</a:t>
            </a:r>
            <a:endParaRPr sz="2480">
              <a:solidFill>
                <a:srgbClr val="FFFFFF"/>
              </a:solidFill>
            </a:endParaRPr>
          </a:p>
          <a:p>
            <a:pPr indent="-265430" lvl="1" marL="742950" marR="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80"/>
              <a:buFont typeface="Arial"/>
              <a:buChar char="–"/>
            </a:pPr>
            <a:r>
              <a:rPr lang="en-US" sz="2480">
                <a:solidFill>
                  <a:srgbClr val="FFFFFF"/>
                </a:solidFill>
              </a:rPr>
              <a:t>2020 Meet Schedule</a:t>
            </a:r>
            <a:endParaRPr sz="2480">
              <a:solidFill>
                <a:srgbClr val="FFFFFF"/>
              </a:solidFill>
            </a:endParaRPr>
          </a:p>
          <a:p>
            <a:pPr indent="-265430" lvl="1" marL="742950" marR="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80"/>
              <a:buFont typeface="Arial"/>
              <a:buChar char="–"/>
            </a:pPr>
            <a:r>
              <a:rPr lang="en-US" sz="2480">
                <a:solidFill>
                  <a:srgbClr val="FFFFFF"/>
                </a:solidFill>
              </a:rPr>
              <a:t>Shirt Designs</a:t>
            </a:r>
            <a:endParaRPr sz="2480">
              <a:solidFill>
                <a:srgbClr val="FFFFFF"/>
              </a:solidFill>
            </a:endParaRPr>
          </a:p>
          <a:p>
            <a:pPr indent="-265430" lvl="1" marL="742950" marR="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80"/>
              <a:buFont typeface="Arial"/>
              <a:buChar char="–"/>
            </a:pPr>
            <a:r>
              <a:rPr lang="en-US" sz="2480">
                <a:solidFill>
                  <a:srgbClr val="FFFFFF"/>
                </a:solidFill>
              </a:rPr>
              <a:t>TGC Board Elections</a:t>
            </a:r>
            <a:endParaRPr sz="2480">
              <a:solidFill>
                <a:srgbClr val="FFFFFF"/>
              </a:solidFill>
            </a:endParaRPr>
          </a:p>
          <a:p>
            <a:pPr indent="0" lvl="0" marL="457200" marR="0" rtl="0" algn="l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8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6"/>
          <p:cNvSpPr txBox="1"/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r>
              <a:rPr lang="en-US">
                <a:solidFill>
                  <a:srgbClr val="FFFFFF"/>
                </a:solidFill>
              </a:rPr>
              <a:t>20</a:t>
            </a:r>
            <a:r>
              <a:rPr b="0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Meet Schedule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2" name="Google Shape;152;p26"/>
          <p:cNvSpPr txBox="1"/>
          <p:nvPr>
            <p:ph idx="1" type="body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Non-Covid Discussion Items</a:t>
            </a:r>
            <a:r>
              <a:rPr lang="en-US">
                <a:solidFill>
                  <a:srgbClr val="FFFFFF"/>
                </a:solidFill>
              </a:rPr>
              <a:t>:</a:t>
            </a:r>
            <a:endParaRPr sz="3200">
              <a:solidFill>
                <a:srgbClr val="FFFFFF"/>
              </a:solidFill>
            </a:endParaRPr>
          </a:p>
          <a:p>
            <a:pPr indent="-311150" lvl="1" marL="74295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3200"/>
              <a:buChar char="–"/>
            </a:pPr>
            <a:r>
              <a:rPr lang="en-US" sz="3200">
                <a:solidFill>
                  <a:srgbClr val="FFFFFF"/>
                </a:solidFill>
              </a:rPr>
              <a:t>Thoughts on Competition Season last year - what you liked, what you want to change</a:t>
            </a:r>
            <a:endParaRPr sz="3200">
              <a:solidFill>
                <a:srgbClr val="FFFFFF"/>
              </a:solidFill>
            </a:endParaRPr>
          </a:p>
          <a:p>
            <a:pPr indent="-139700" lvl="0" marL="34290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7"/>
          <p:cNvSpPr txBox="1"/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rPr lang="en-US" sz="3400">
                <a:solidFill>
                  <a:schemeClr val="lt1"/>
                </a:solidFill>
              </a:rPr>
              <a:t>Scheduling Constraints</a:t>
            </a:r>
            <a:endParaRPr sz="3400">
              <a:solidFill>
                <a:srgbClr val="FFFFFF"/>
              </a:solidFill>
            </a:endParaRPr>
          </a:p>
        </p:txBody>
      </p:sp>
      <p:sp>
        <p:nvSpPr>
          <p:cNvPr id="158" name="Google Shape;158;p27"/>
          <p:cNvSpPr txBox="1"/>
          <p:nvPr>
            <p:ph idx="1" type="body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Spring Break</a:t>
            </a:r>
            <a:endParaRPr>
              <a:solidFill>
                <a:srgbClr val="FFFFFF"/>
              </a:solidFill>
            </a:endParaRPr>
          </a:p>
          <a:p>
            <a:pPr indent="-2222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</a:rPr>
              <a:t>Mar 9-11 (Tu-Th): TCU</a:t>
            </a:r>
            <a:endParaRPr sz="1800">
              <a:solidFill>
                <a:schemeClr val="lt1"/>
              </a:solidFill>
            </a:endParaRPr>
          </a:p>
          <a:p>
            <a:pPr indent="-2222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</a:rPr>
              <a:t>Mar 15-19 (M-F): UT, UT Arlington, UT Dallas, U Houston, Blinn, TxSt, TCC</a:t>
            </a:r>
            <a:endParaRPr sz="1800">
              <a:solidFill>
                <a:schemeClr val="lt1"/>
              </a:solidFill>
            </a:endParaRPr>
          </a:p>
          <a:p>
            <a:pPr indent="-2222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</a:rPr>
              <a:t>Cancelled: SMU, A&amp;M (just the 19th), UNT, OU, Baylor, Tech</a:t>
            </a:r>
            <a:endParaRPr sz="1800">
              <a:solidFill>
                <a:schemeClr val="lt1"/>
              </a:solidFill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solidFill>
                  <a:schemeClr val="lt1"/>
                </a:solidFill>
              </a:rPr>
              <a:t>Other big meets to avoid:</a:t>
            </a:r>
            <a:endParaRPr>
              <a:solidFill>
                <a:schemeClr val="lt1"/>
              </a:solidFill>
            </a:endParaRPr>
          </a:p>
          <a:p>
            <a:pPr indent="-222250" lvl="1" marL="74295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</a:rPr>
              <a:t>Metroplex Feb 12-14th</a:t>
            </a:r>
            <a:endParaRPr sz="1800">
              <a:solidFill>
                <a:schemeClr val="lt1"/>
              </a:solidFill>
            </a:endParaRPr>
          </a:p>
          <a:p>
            <a:pPr indent="-222250" lvl="1" marL="74295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</a:rPr>
              <a:t>Simone Biles Challenge Jan 21st-24th</a:t>
            </a:r>
            <a:endParaRPr sz="1800">
              <a:solidFill>
                <a:schemeClr val="lt1"/>
              </a:solidFill>
            </a:endParaRPr>
          </a:p>
          <a:p>
            <a:pPr indent="-222250" lvl="1" marL="74295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1800">
                <a:solidFill>
                  <a:schemeClr val="lt1"/>
                </a:solidFill>
              </a:rPr>
              <a:t>NAIGC Nationals April 14th-17th</a:t>
            </a:r>
            <a:endParaRPr sz="2100">
              <a:solidFill>
                <a:schemeClr val="lt1"/>
              </a:solidFill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en-US">
                <a:solidFill>
                  <a:schemeClr val="lt1"/>
                </a:solidFill>
              </a:rPr>
              <a:t>Covid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8"/>
          <p:cNvSpPr txBox="1"/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342900" rtl="0" algn="ctr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rPr lang="en-US" sz="3400">
                <a:solidFill>
                  <a:schemeClr val="lt1"/>
                </a:solidFill>
              </a:rPr>
              <a:t>April 2020</a:t>
            </a:r>
            <a:endParaRPr sz="3400">
              <a:solidFill>
                <a:srgbClr val="FFFFFF"/>
              </a:solidFill>
            </a:endParaRPr>
          </a:p>
        </p:txBody>
      </p:sp>
      <p:sp>
        <p:nvSpPr>
          <p:cNvPr id="164" name="Google Shape;164;p28"/>
          <p:cNvSpPr txBox="1"/>
          <p:nvPr>
            <p:ph idx="1" type="body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34290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•"/>
            </a:pPr>
            <a:r>
              <a:rPr lang="en-US" sz="3000">
                <a:solidFill>
                  <a:srgbClr val="FFFFFF"/>
                </a:solidFill>
              </a:rPr>
              <a:t>April 14-17: NAIGC Nationals</a:t>
            </a:r>
            <a:endParaRPr sz="3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9"/>
          <p:cNvSpPr txBox="1"/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342900" rtl="0" algn="ctr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rPr lang="en-US" sz="3400">
                <a:solidFill>
                  <a:schemeClr val="lt1"/>
                </a:solidFill>
              </a:rPr>
              <a:t>March 2020</a:t>
            </a:r>
            <a:endParaRPr sz="3400">
              <a:solidFill>
                <a:srgbClr val="FFFFFF"/>
              </a:solidFill>
            </a:endParaRPr>
          </a:p>
        </p:txBody>
      </p:sp>
      <p:sp>
        <p:nvSpPr>
          <p:cNvPr id="170" name="Google Shape;170;p29"/>
          <p:cNvSpPr txBox="1"/>
          <p:nvPr>
            <p:ph idx="1" type="body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34290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000"/>
              <a:buChar char="•"/>
            </a:pPr>
            <a:r>
              <a:rPr lang="en-US" sz="3000">
                <a:solidFill>
                  <a:srgbClr val="FFFFFF"/>
                </a:solidFill>
              </a:rPr>
              <a:t>March 27th: A&amp;M</a:t>
            </a:r>
            <a:endParaRPr sz="3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0"/>
          <p:cNvSpPr txBox="1"/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342900" rtl="0" algn="ctr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rPr lang="en-US" sz="3400">
                <a:solidFill>
                  <a:schemeClr val="lt1"/>
                </a:solidFill>
              </a:rPr>
              <a:t>Febr</a:t>
            </a:r>
            <a:r>
              <a:rPr lang="en-US" sz="3400">
                <a:solidFill>
                  <a:schemeClr val="lt1"/>
                </a:solidFill>
              </a:rPr>
              <a:t>uary 2021 (Dates)</a:t>
            </a:r>
            <a:endParaRPr sz="3400">
              <a:solidFill>
                <a:srgbClr val="FFFFFF"/>
              </a:solidFill>
            </a:endParaRPr>
          </a:p>
        </p:txBody>
      </p:sp>
      <p:sp>
        <p:nvSpPr>
          <p:cNvPr id="176" name="Google Shape;176;p30"/>
          <p:cNvSpPr txBox="1"/>
          <p:nvPr>
            <p:ph idx="1" type="body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34290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000"/>
              <a:buChar char="•"/>
            </a:pPr>
            <a:r>
              <a:rPr lang="en-US" sz="3000">
                <a:solidFill>
                  <a:srgbClr val="FFFFFF"/>
                </a:solidFill>
              </a:rPr>
              <a:t>Feb 27th: UT</a:t>
            </a:r>
            <a:endParaRPr sz="3000">
              <a:solidFill>
                <a:schemeClr val="lt1"/>
              </a:solidFill>
            </a:endParaRPr>
          </a:p>
          <a:p>
            <a:pPr indent="-330200" lvl="0" marL="34290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000"/>
              <a:buChar char="•"/>
            </a:pPr>
            <a:r>
              <a:rPr lang="en-US" sz="3000">
                <a:solidFill>
                  <a:schemeClr val="lt1"/>
                </a:solidFill>
              </a:rPr>
              <a:t>Feb 13th: A&amp;M</a:t>
            </a:r>
            <a:endParaRPr sz="3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1"/>
          <p:cNvSpPr txBox="1"/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342900" rtl="0" algn="ctr">
              <a:lnSpc>
                <a:spcPct val="115000"/>
              </a:lnSpc>
              <a:spcBef>
                <a:spcPts val="640"/>
              </a:spcBef>
              <a:spcAft>
                <a:spcPts val="1600"/>
              </a:spcAft>
              <a:buNone/>
            </a:pPr>
            <a:r>
              <a:rPr lang="en-US" sz="3400">
                <a:solidFill>
                  <a:schemeClr val="lt1"/>
                </a:solidFill>
              </a:rPr>
              <a:t>January 2021</a:t>
            </a:r>
            <a:endParaRPr sz="3400">
              <a:solidFill>
                <a:schemeClr val="lt1"/>
              </a:solidFill>
            </a:endParaRPr>
          </a:p>
        </p:txBody>
      </p:sp>
      <p:sp>
        <p:nvSpPr>
          <p:cNvPr id="182" name="Google Shape;182;p31"/>
          <p:cNvSpPr txBox="1"/>
          <p:nvPr>
            <p:ph idx="1" type="body"/>
          </p:nvPr>
        </p:nvSpPr>
        <p:spPr>
          <a:xfrm>
            <a:off x="457200" y="9144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34290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2800"/>
              <a:buChar char="•"/>
            </a:pPr>
            <a:r>
              <a:rPr lang="en-US" sz="2800">
                <a:solidFill>
                  <a:srgbClr val="FFFFFF"/>
                </a:solidFill>
              </a:rPr>
              <a:t>Jan 9th: OU (Men’s Teams only)</a:t>
            </a:r>
            <a:endParaRPr sz="2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2020 Shirts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8" name="Google Shape;188;p3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Outstanding schools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Baylor (Paid, not shipped)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UT Arlington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UT Dallas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Space City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6" name="Google Shape;86;p15"/>
          <p:cNvSpPr txBox="1"/>
          <p:nvPr>
            <p:ph idx="1" type="body"/>
          </p:nvPr>
        </p:nvSpPr>
        <p:spPr>
          <a:xfrm>
            <a:off x="457200" y="1417650"/>
            <a:ext cx="8229600" cy="47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Char char="-"/>
            </a:pPr>
            <a:r>
              <a:rPr lang="en-US">
                <a:solidFill>
                  <a:srgbClr val="FFFFFF"/>
                </a:solidFill>
              </a:rPr>
              <a:t>Approve 2019 Minutes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Char char="-"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Roll Call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Char char="-"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TGC </a:t>
            </a:r>
            <a:r>
              <a:rPr lang="en-US">
                <a:solidFill>
                  <a:srgbClr val="FFFFFF"/>
                </a:solidFill>
              </a:rPr>
              <a:t>Background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Char char="-"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Current </a:t>
            </a:r>
            <a:r>
              <a:rPr lang="en-US">
                <a:solidFill>
                  <a:srgbClr val="FFFFFF"/>
                </a:solidFill>
              </a:rPr>
              <a:t>Objectives/Goals</a:t>
            </a:r>
            <a:endParaRPr>
              <a:solidFill>
                <a:srgbClr val="FFFFFF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chemeClr val="lt1"/>
                </a:solidFill>
              </a:rPr>
              <a:t>Constitution/Rules Discussion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2021 Meet Schedule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2020 TGC Shirts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2021 TGC</a:t>
            </a:r>
            <a:r>
              <a:rPr lang="en-US">
                <a:solidFill>
                  <a:srgbClr val="FFFFFF"/>
                </a:solidFill>
              </a:rPr>
              <a:t> Shirts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Elections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2021 Shirts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94" name="Google Shape;194;p3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We have used a TGC Family vendor for the past decade but need a new vendor</a:t>
            </a:r>
            <a:endParaRPr>
              <a:solidFill>
                <a:srgbClr val="FFFFFF"/>
              </a:solidFill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We also need a design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Quick Updates on Nationals Rules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00" name="Google Shape;200;p3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No major men’s changes at this time.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Women will add Level 7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NAIGC Regional Town Hall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06" name="Google Shape;206;p3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Mid-November?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NAIGC Mission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>
                <a:solidFill>
                  <a:srgbClr val="FFFFFF"/>
                </a:solidFill>
              </a:rPr>
              <a:t>NAIGC Board Election System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6"/>
          <p:cNvSpPr txBox="1"/>
          <p:nvPr>
            <p:ph type="ctrTitle"/>
          </p:nvPr>
        </p:nvSpPr>
        <p:spPr>
          <a:xfrm>
            <a:off x="304800" y="2130425"/>
            <a:ext cx="8153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Anything else?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2" name="Google Shape;212;p36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Before we open the floor to elections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Elections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8" name="Google Shape;218;p3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1. </a:t>
            </a:r>
            <a:r>
              <a:rPr lang="en-US">
                <a:solidFill>
                  <a:srgbClr val="FFFFFF"/>
                </a:solidFill>
              </a:rPr>
              <a:t>President</a:t>
            </a:r>
            <a:endParaRPr>
              <a:solidFill>
                <a:srgbClr val="FFFFFF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2. Vice President</a:t>
            </a:r>
            <a:endParaRPr>
              <a:solidFill>
                <a:srgbClr val="FFFFFF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3. Secretary/Treasurer</a:t>
            </a:r>
            <a:endParaRPr>
              <a:solidFill>
                <a:srgbClr val="FFFFFF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4. Directors (2)</a:t>
            </a:r>
            <a:endParaRPr>
              <a:solidFill>
                <a:srgbClr val="FFFFFF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5. Executive Director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Reminders for club reps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24" name="Google Shape;224;p38"/>
          <p:cNvSpPr txBox="1"/>
          <p:nvPr>
            <p:ph idx="1" type="body"/>
          </p:nvPr>
        </p:nvSpPr>
        <p:spPr>
          <a:xfrm>
            <a:off x="457200" y="141765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FFFFFF"/>
                </a:solidFill>
              </a:rPr>
              <a:t>You should have a copy of this page printed to take home.</a:t>
            </a:r>
            <a:endParaRPr sz="2600">
              <a:solidFill>
                <a:srgbClr val="FFFFFF"/>
              </a:solidFill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>
                <a:solidFill>
                  <a:srgbClr val="FFFFFF"/>
                </a:solidFill>
              </a:rPr>
              <a:t>Make sure your officers are subscribed to TGC email list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>
                <a:solidFill>
                  <a:srgbClr val="FFFFFF"/>
                </a:solidFill>
              </a:rPr>
              <a:t>Make sure your officers are subscribed to NAIGC announcement list</a:t>
            </a:r>
            <a:endParaRPr sz="2000">
              <a:solidFill>
                <a:srgbClr val="FFFFFF"/>
              </a:solidFill>
            </a:endParaRPr>
          </a:p>
          <a:p>
            <a:pPr indent="-3556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–"/>
            </a:pPr>
            <a:r>
              <a:rPr lang="en-US" sz="2000">
                <a:solidFill>
                  <a:srgbClr val="FFFFFF"/>
                </a:solidFill>
              </a:rPr>
              <a:t>y</a:t>
            </a:r>
            <a:r>
              <a:rPr lang="en-US" sz="2000">
                <a:solidFill>
                  <a:srgbClr val="FFFFFF"/>
                </a:solidFill>
              </a:rPr>
              <a:t>ou can remind gymnasts too as rules and nationals logistics are announced via that list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>
                <a:solidFill>
                  <a:srgbClr val="FFFFFF"/>
                </a:solidFill>
              </a:rPr>
              <a:t>Optionally your officers can be in the NAIGC discussion google group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</a:rPr>
              <a:t>If you have competing alumni/adults make sure they are subscribed to the alumni email list.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>
                <a:solidFill>
                  <a:srgbClr val="FFFFFF"/>
                </a:solidFill>
              </a:rPr>
              <a:t>Poll your team if anyone is interested in making a shirt design or has a family owned company</a:t>
            </a:r>
            <a:endParaRPr sz="2000">
              <a:solidFill>
                <a:srgbClr val="FFFFFF"/>
              </a:solidFill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•"/>
            </a:pPr>
            <a:r>
              <a:rPr lang="en-US" sz="2000">
                <a:solidFill>
                  <a:srgbClr val="FFFFFF"/>
                </a:solidFill>
              </a:rPr>
              <a:t>Remind your team and the world to follow TGC social media!!!</a:t>
            </a:r>
            <a:endParaRPr sz="2000">
              <a:solidFill>
                <a:srgbClr val="FFFFFF"/>
              </a:solidFill>
            </a:endParaRPr>
          </a:p>
          <a:p>
            <a:pPr indent="-35560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–"/>
            </a:pPr>
            <a:r>
              <a:rPr lang="en-US" sz="2000">
                <a:solidFill>
                  <a:srgbClr val="FFFFFF"/>
                </a:solidFill>
              </a:rPr>
              <a:t>Also follow each other on social media. tgcgymnastics.com/teams</a:t>
            </a:r>
            <a:endParaRPr sz="2000">
              <a:solidFill>
                <a:srgbClr val="FFFFFF"/>
              </a:solidFill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457200" y="30126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Roll Call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457200" y="132302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Roll Call</a:t>
            </a:r>
            <a:endParaRPr>
              <a:solidFill>
                <a:srgbClr val="FFFFFF"/>
              </a:solidFill>
            </a:endParaRPr>
          </a:p>
          <a:p>
            <a:pPr indent="-406400" lvl="1" marL="9144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Char char="-"/>
            </a:pPr>
            <a:r>
              <a:rPr lang="en-US">
                <a:solidFill>
                  <a:srgbClr val="FFFFFF"/>
                </a:solidFill>
              </a:rPr>
              <a:t>Have you moved gyms this year?</a:t>
            </a:r>
            <a:endParaRPr>
              <a:solidFill>
                <a:srgbClr val="FFFFFF"/>
              </a:solidFill>
            </a:endParaRPr>
          </a:p>
          <a:p>
            <a:pPr indent="-406400" lvl="1" marL="9144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Char char="-"/>
            </a:pPr>
            <a:r>
              <a:rPr lang="en-US">
                <a:solidFill>
                  <a:srgbClr val="FFFFFF"/>
                </a:solidFill>
              </a:rPr>
              <a:t>Are you unable to workout due to covid?</a:t>
            </a:r>
            <a:endParaRPr>
              <a:solidFill>
                <a:srgbClr val="FFFFFF"/>
              </a:solidFill>
            </a:endParaRPr>
          </a:p>
          <a:p>
            <a:pPr indent="-406400" lvl="1" marL="9144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Char char="-"/>
            </a:pPr>
            <a:r>
              <a:rPr lang="en-US">
                <a:solidFill>
                  <a:srgbClr val="FFFFFF"/>
                </a:solidFill>
              </a:rPr>
              <a:t>Do you know if you will be allowed to compete?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Survey Results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A quick note on social media</a:t>
            </a:r>
            <a:endParaRPr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None/>
            </a:pPr>
            <a:r>
              <a:t/>
            </a:r>
            <a:endParaRPr sz="224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None/>
            </a:pPr>
            <a:r>
              <a:t/>
            </a:r>
            <a:endParaRPr sz="2240">
              <a:solidFill>
                <a:srgbClr val="FFFFFF"/>
              </a:solidFill>
            </a:endParaRPr>
          </a:p>
          <a:p>
            <a:pPr indent="0" lvl="0" marL="45720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1" marL="581660" marR="0" rtl="0" algn="l">
              <a:lnSpc>
                <a:spcPct val="80000"/>
              </a:lnSpc>
              <a:spcBef>
                <a:spcPts val="392"/>
              </a:spcBef>
              <a:spcAft>
                <a:spcPts val="1600"/>
              </a:spcAft>
              <a:buClr>
                <a:schemeClr val="dk1"/>
              </a:buClr>
              <a:buSzPts val="1960"/>
              <a:buFont typeface="Arial"/>
              <a:buNone/>
            </a:pPr>
            <a:r>
              <a:t/>
            </a:r>
            <a:endParaRPr b="0" i="0" sz="196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TGC History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8" name="Google Shape;98;p17"/>
          <p:cNvSpPr txBox="1"/>
          <p:nvPr>
            <p:ph idx="1" type="body"/>
          </p:nvPr>
        </p:nvSpPr>
        <p:spPr>
          <a:xfrm>
            <a:off x="457200" y="132302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Char char="-"/>
            </a:pPr>
            <a:r>
              <a:rPr lang="en-US">
                <a:solidFill>
                  <a:srgbClr val="FFFFFF"/>
                </a:solidFill>
              </a:rPr>
              <a:t>1979: TGCCC Founded, though clubs and competition existed beforehand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Teams began attending NAIGC nationals in early 90’s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2006(?): Constitution written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2012: Began collecting income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2016: Board expanded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2018: Registration and Scoring System</a:t>
            </a:r>
            <a:endParaRPr>
              <a:solidFill>
                <a:srgbClr val="FFFFFF"/>
              </a:solidFill>
            </a:endParaRPr>
          </a:p>
          <a:p>
            <a:pPr indent="-4318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-"/>
            </a:pPr>
            <a:r>
              <a:rPr lang="en-US">
                <a:solidFill>
                  <a:srgbClr val="FFFFFF"/>
                </a:solidFill>
              </a:rPr>
              <a:t>2019: Constitution cleanup</a:t>
            </a:r>
            <a:endParaRPr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None/>
            </a:pPr>
            <a:r>
              <a:t/>
            </a:r>
            <a:endParaRPr sz="224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None/>
            </a:pPr>
            <a:r>
              <a:t/>
            </a:r>
            <a:endParaRPr sz="2240">
              <a:solidFill>
                <a:srgbClr val="FFFFFF"/>
              </a:solidFill>
            </a:endParaRPr>
          </a:p>
          <a:p>
            <a:pPr indent="0" lvl="0" marL="457200" marR="0" rtl="0" algn="l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1" marL="581660" marR="0" rtl="0" algn="l">
              <a:lnSpc>
                <a:spcPct val="80000"/>
              </a:lnSpc>
              <a:spcBef>
                <a:spcPts val="392"/>
              </a:spcBef>
              <a:spcAft>
                <a:spcPts val="1600"/>
              </a:spcAft>
              <a:buClr>
                <a:schemeClr val="dk1"/>
              </a:buClr>
              <a:buSzPts val="1960"/>
              <a:buFont typeface="Arial"/>
              <a:buNone/>
            </a:pPr>
            <a:r>
              <a:t/>
            </a:r>
            <a:endParaRPr b="0" i="0" sz="196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Current Objectives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4" name="Google Shape;104;p18"/>
          <p:cNvSpPr txBox="1"/>
          <p:nvPr>
            <p:ph idx="1" type="body"/>
          </p:nvPr>
        </p:nvSpPr>
        <p:spPr>
          <a:xfrm>
            <a:off x="457200" y="133385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AutoNum type="arabicPeriod"/>
            </a:pPr>
            <a:r>
              <a:rPr lang="en-US">
                <a:solidFill>
                  <a:srgbClr val="FFFFFF"/>
                </a:solidFill>
              </a:rPr>
              <a:t>Education</a:t>
            </a:r>
            <a:endParaRPr>
              <a:solidFill>
                <a:srgbClr val="FFFFFF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-Alliance with Judging Organizations</a:t>
            </a:r>
            <a:endParaRPr>
              <a:solidFill>
                <a:srgbClr val="FFFFFF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-Clinics/ Judging Courses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2. </a:t>
            </a:r>
            <a:r>
              <a:rPr lang="en-US">
                <a:solidFill>
                  <a:srgbClr val="FFFFFF"/>
                </a:solidFill>
              </a:rPr>
              <a:t>Outreach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	-New Clubs</a:t>
            </a:r>
            <a:endParaRPr>
              <a:solidFill>
                <a:srgbClr val="FFFFF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-Visibility to JO Clubs/High School Programs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	-Marketing/Brand Development </a:t>
            </a:r>
            <a:endParaRPr>
              <a:solidFill>
                <a:srgbClr val="FFFFFF"/>
              </a:solidFill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Current </a:t>
            </a:r>
            <a:r>
              <a:rPr lang="en-US">
                <a:solidFill>
                  <a:srgbClr val="FFFFFF"/>
                </a:solidFill>
              </a:rPr>
              <a:t>Objectives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0" name="Google Shape;110;p1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3. </a:t>
            </a:r>
            <a:r>
              <a:rPr lang="en-US">
                <a:solidFill>
                  <a:srgbClr val="FFFFFF"/>
                </a:solidFill>
              </a:rPr>
              <a:t>Facilitating Competition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	-Streamline Meet Registrations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	-Streamline Competition Structure and Rules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	-Virtual Meet?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	-Dual Meets?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4. </a:t>
            </a:r>
            <a:r>
              <a:rPr lang="en-US">
                <a:solidFill>
                  <a:srgbClr val="FFFFFF"/>
                </a:solidFill>
              </a:rPr>
              <a:t>Operations</a:t>
            </a:r>
            <a:endParaRPr>
              <a:solidFill>
                <a:srgbClr val="FFFFFF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-Non-Profit Status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i="0" sz="3200" u="none" cap="none" strike="noStrike">
              <a:solidFill>
                <a:schemeClr val="dk1"/>
              </a:solidFill>
            </a:endParaRPr>
          </a:p>
          <a:p>
            <a:pPr indent="-139700" lvl="0" marL="3429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Proposed </a:t>
            </a:r>
            <a:r>
              <a:rPr lang="en-US">
                <a:solidFill>
                  <a:srgbClr val="FFFFFF"/>
                </a:solidFill>
              </a:rPr>
              <a:t>2019-2020 Budget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116" name="Google Shape;116;p20"/>
          <p:cNvPicPr preferRelativeResize="0"/>
          <p:nvPr/>
        </p:nvPicPr>
        <p:blipFill rotWithShape="1">
          <a:blip r:embed="rId3">
            <a:alphaModFix/>
          </a:blip>
          <a:srcRect b="0" l="-11557" r="0" t="7140"/>
          <a:stretch/>
        </p:blipFill>
        <p:spPr>
          <a:xfrm>
            <a:off x="1861688" y="1201250"/>
            <a:ext cx="4816175" cy="546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Actual </a:t>
            </a:r>
            <a:r>
              <a:rPr lang="en-US">
                <a:solidFill>
                  <a:srgbClr val="FFFFFF"/>
                </a:solidFill>
              </a:rPr>
              <a:t>2019-2020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122" name="Google Shape;12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8450" y="1364330"/>
            <a:ext cx="6598100" cy="43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73763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Actual 2019-2020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8" name="Google Shape;128;p2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However, this just reflects unpaid fees from this past year. We have a few more outstanding fees, only one of which was paid this past year.</a:t>
            </a:r>
            <a:endParaRPr>
              <a:solidFill>
                <a:srgbClr val="FFFFFF"/>
              </a:solidFill>
            </a:endParaRPr>
          </a:p>
          <a:p>
            <a:pPr indent="-139700" lvl="0" marL="3429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