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81" r:id="rId13"/>
    <p:sldId id="282" r:id="rId14"/>
    <p:sldId id="267" r:id="rId15"/>
    <p:sldId id="269" r:id="rId16"/>
    <p:sldId id="270" r:id="rId17"/>
    <p:sldId id="271" r:id="rId18"/>
    <p:sldId id="272" r:id="rId19"/>
    <p:sldId id="273" r:id="rId20"/>
    <p:sldId id="275" r:id="rId21"/>
    <p:sldId id="276" r:id="rId22"/>
    <p:sldId id="278" r:id="rId23"/>
    <p:sldId id="279" r:id="rId24"/>
    <p:sldId id="280" r:id="rId2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27" autoAdjust="0"/>
    <p:restoredTop sz="94660"/>
  </p:normalViewPr>
  <p:slideViewPr>
    <p:cSldViewPr snapToGrid="0">
      <p:cViewPr varScale="1">
        <p:scale>
          <a:sx n="168" d="100"/>
          <a:sy n="168" d="100"/>
        </p:scale>
        <p:origin x="153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167e60872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167e60872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9d220a13bb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g9d220a13bb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9d220a13bb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g9d220a13bb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19062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9d220a13bb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g9d220a13bb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63374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1669e41994_1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g1669e41994_1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33f7bf338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342900" lvl="0" indent="-342900" algn="l" rtl="0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en-US" sz="3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For TGC Hosts:</a:t>
            </a:r>
            <a:endParaRPr sz="3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lvl="1" indent="-222250" algn="l" rtl="0">
              <a:lnSpc>
                <a:spcPct val="115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Everyone said both open &amp; collegiate to their respective offered levels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lvl="1" indent="-222250" algn="l" rtl="0">
              <a:lnSpc>
                <a:spcPct val="115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Everyone said modified capital cup (warm up each event before competing it)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g33f7bf338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33f7bf338c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Women for sure level 8 and 9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slight chance might change to some combo of two out of three of: level 6, level 7 and developmental</a:t>
            </a:r>
            <a:endParaRPr/>
          </a:p>
        </p:txBody>
      </p:sp>
      <p:sp>
        <p:nvSpPr>
          <p:cNvPr id="161" name="Google Shape;161;g33f7bf338c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33f7bf338c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  <p:sp>
        <p:nvSpPr>
          <p:cNvPr id="167" name="Google Shape;167;g33f7bf338c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33f7bf338c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g33f7bf338c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5e6f93258e_6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  <p:sp>
        <p:nvSpPr>
          <p:cNvPr id="179" name="Google Shape;179;g5e6f93258e_6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67b58c316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g167b58c316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a1a63f50ce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ga1a63f50ce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These are 2019-2020 updates that have not been published by NAIGC yet.</a:t>
            </a:r>
            <a:endParaRPr/>
          </a:p>
        </p:txBody>
      </p:sp>
      <p:sp>
        <p:nvSpPr>
          <p:cNvPr id="197" name="Google Shape;197;p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p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Describe Positions, (college students spiel),Take Nominees for Each Position, Vote For Each</a:t>
            </a:r>
            <a:endParaRPr/>
          </a:p>
        </p:txBody>
      </p:sp>
      <p:sp>
        <p:nvSpPr>
          <p:cNvPr id="215" name="Google Shape;215;p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5e6f93258e_6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Google Shape;221;g5e6f93258e_6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4740fba1f_1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24740fba1f_1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Andrew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4894503d8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24894503d8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1669e41994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mention new alum listserv</a:t>
            </a:r>
            <a:endParaRPr/>
          </a:p>
        </p:txBody>
      </p:sp>
      <p:sp>
        <p:nvSpPr>
          <p:cNvPr id="107" name="Google Shape;107;g1669e41994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9d220a13bb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g9d220a13bb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9f7a0049cd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g9f7a0049cd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13" Type="http://schemas.openxmlformats.org/officeDocument/2006/relationships/image" Target="../media/image11.png"/><Relationship Id="rId18" Type="http://schemas.openxmlformats.org/officeDocument/2006/relationships/image" Target="../media/image16.jp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7" Type="http://schemas.openxmlformats.org/officeDocument/2006/relationships/image" Target="../media/image5.gif"/><Relationship Id="rId12" Type="http://schemas.openxmlformats.org/officeDocument/2006/relationships/image" Target="../media/image10.png"/><Relationship Id="rId17" Type="http://schemas.openxmlformats.org/officeDocument/2006/relationships/image" Target="../media/image15.jp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jp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11" Type="http://schemas.openxmlformats.org/officeDocument/2006/relationships/image" Target="../media/image9.gif"/><Relationship Id="rId5" Type="http://schemas.openxmlformats.org/officeDocument/2006/relationships/image" Target="../media/image3.jpg"/><Relationship Id="rId15" Type="http://schemas.openxmlformats.org/officeDocument/2006/relationships/image" Target="../media/image13.png"/><Relationship Id="rId10" Type="http://schemas.openxmlformats.org/officeDocument/2006/relationships/image" Target="../media/image8.gif"/><Relationship Id="rId19" Type="http://schemas.openxmlformats.org/officeDocument/2006/relationships/image" Target="../media/image17.jpg"/><Relationship Id="rId4" Type="http://schemas.openxmlformats.org/officeDocument/2006/relationships/image" Target="../media/image2.gif"/><Relationship Id="rId9" Type="http://schemas.openxmlformats.org/officeDocument/2006/relationships/image" Target="../media/image7.gif"/><Relationship Id="rId14" Type="http://schemas.openxmlformats.org/officeDocument/2006/relationships/image" Target="../media/image1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TGC Annual Meeting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subTitle" idx="1"/>
          </p:nvPr>
        </p:nvSpPr>
        <p:spPr>
          <a:xfrm>
            <a:off x="1346500" y="3948112"/>
            <a:ext cx="6400800" cy="14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</a:pPr>
            <a:r>
              <a:rPr lang="en-US" sz="3200" dirty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San Antonio, TX</a:t>
            </a:r>
            <a:endParaRPr dirty="0"/>
          </a:p>
          <a:p>
            <a: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</a:pPr>
            <a:r>
              <a:rPr lang="en-US" sz="3200" dirty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Saturday October</a:t>
            </a:r>
            <a:r>
              <a:rPr lang="en-US" sz="3200" b="0" i="0" u="none" strike="noStrike" cap="none" dirty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16</a:t>
            </a:r>
            <a:r>
              <a:rPr lang="en-US" baseline="30000" dirty="0"/>
              <a:t>th</a:t>
            </a:r>
            <a:r>
              <a:rPr lang="en-US" sz="3200" b="0" i="0" u="none" strike="noStrike" cap="none" dirty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 20</a:t>
            </a:r>
            <a:r>
              <a:rPr lang="en-US" sz="3200" dirty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21</a:t>
            </a:r>
            <a:endParaRPr dirty="0"/>
          </a:p>
        </p:txBody>
      </p:sp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86724" y="457200"/>
            <a:ext cx="4572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553200" y="517451"/>
            <a:ext cx="476250" cy="476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276850" y="457200"/>
            <a:ext cx="4572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727030" y="517451"/>
            <a:ext cx="476250" cy="476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254103" y="536501"/>
            <a:ext cx="47625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91949" y="517451"/>
            <a:ext cx="400050" cy="466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4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685800" y="6097194"/>
            <a:ext cx="333375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4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8077200" y="6276975"/>
            <a:ext cx="476250" cy="247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4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3899160" y="2963024"/>
            <a:ext cx="1152600" cy="1152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4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5313918" y="6138918"/>
            <a:ext cx="634921" cy="488889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4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2023862" y="6210295"/>
            <a:ext cx="936731" cy="374692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4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3647694" y="6084922"/>
            <a:ext cx="634921" cy="55873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4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6711989" y="6270657"/>
            <a:ext cx="634921" cy="253968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4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7985049" y="3276600"/>
            <a:ext cx="495300" cy="54483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4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495701" y="3334473"/>
            <a:ext cx="792545" cy="475527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4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584793" y="1744900"/>
            <a:ext cx="614363" cy="614363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4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469120" y="4705350"/>
            <a:ext cx="762000" cy="628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4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8000210" y="1916000"/>
            <a:ext cx="563326" cy="512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4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7964400" y="4731739"/>
            <a:ext cx="634925" cy="634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dirty="0">
                <a:solidFill>
                  <a:srgbClr val="FFFFFF"/>
                </a:solidFill>
              </a:rPr>
              <a:t>TGC Fees 2012-2020</a:t>
            </a:r>
            <a:endParaRPr dirty="0">
              <a:solidFill>
                <a:srgbClr val="FFFFFF"/>
              </a:solidFill>
            </a:endParaRPr>
          </a:p>
        </p:txBody>
      </p:sp>
      <p:pic>
        <p:nvPicPr>
          <p:cNvPr id="134" name="Google Shape;134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2650" y="1339513"/>
            <a:ext cx="8159058" cy="51355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>
                <a:solidFill>
                  <a:srgbClr val="FFFFFF"/>
                </a:solidFill>
              </a:rPr>
              <a:t>Proposed 2020-2021 Budget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40" name="Google Shape;140;p2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Char char="-"/>
            </a:pPr>
            <a:r>
              <a:rPr lang="en-US">
                <a:solidFill>
                  <a:srgbClr val="FFFFFF"/>
                </a:solidFill>
              </a:rPr>
              <a:t>Domain name and website: -$73.14</a:t>
            </a:r>
            <a:endParaRPr>
              <a:solidFill>
                <a:srgbClr val="FFFFFF"/>
              </a:solidFill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Char char="-"/>
            </a:pPr>
            <a:r>
              <a:rPr lang="en-US">
                <a:solidFill>
                  <a:srgbClr val="FFFFFF"/>
                </a:solidFill>
              </a:rPr>
              <a:t>Tax reimbursement: -$500</a:t>
            </a:r>
            <a:endParaRPr>
              <a:solidFill>
                <a:srgbClr val="FFFFFF"/>
              </a:solidFill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Char char="-"/>
            </a:pPr>
            <a:r>
              <a:rPr lang="en-US">
                <a:solidFill>
                  <a:srgbClr val="FFFFFF"/>
                </a:solidFill>
              </a:rPr>
              <a:t>TGC Shirts: </a:t>
            </a:r>
            <a:endParaRPr>
              <a:solidFill>
                <a:srgbClr val="FFFFFF"/>
              </a:solidFill>
            </a:endParaRPr>
          </a:p>
          <a:p>
            <a:pPr marL="914400" lvl="0" indent="-4318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Char char="-"/>
            </a:pPr>
            <a:r>
              <a:rPr lang="en-US">
                <a:solidFill>
                  <a:srgbClr val="FFFFFF"/>
                </a:solidFill>
              </a:rPr>
              <a:t>Dri Fit: +$15/-$10 each</a:t>
            </a:r>
            <a:endParaRPr>
              <a:solidFill>
                <a:srgbClr val="FFFFFF"/>
              </a:solidFill>
            </a:endParaRPr>
          </a:p>
          <a:p>
            <a:pPr marL="914400" lvl="0" indent="-4318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Char char="-"/>
            </a:pPr>
            <a:r>
              <a:rPr lang="en-US">
                <a:solidFill>
                  <a:srgbClr val="FFFFFF"/>
                </a:solidFill>
              </a:rPr>
              <a:t>Regular: +10/-$8 each</a:t>
            </a:r>
            <a:endParaRPr>
              <a:solidFill>
                <a:srgbClr val="FFFFFF"/>
              </a:solidFill>
            </a:endParaRPr>
          </a:p>
          <a:p>
            <a:pPr marL="914400" lvl="0" indent="-4318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Char char="-"/>
            </a:pPr>
            <a:r>
              <a:rPr lang="en-US">
                <a:solidFill>
                  <a:srgbClr val="FFFFFF"/>
                </a:solidFill>
              </a:rPr>
              <a:t>Multiply ea profit by #sold, minus shipping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3200" i="0" u="none" strike="noStrike" cap="none">
              <a:solidFill>
                <a:schemeClr val="dk1"/>
              </a:solidFill>
            </a:endParaRPr>
          </a:p>
          <a:p>
            <a:pPr marL="342900" marR="0" lvl="0" indent="-139700" algn="l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dirty="0">
                <a:solidFill>
                  <a:srgbClr val="FFFFFF"/>
                </a:solidFill>
              </a:rPr>
              <a:t>Actual 2020-2021 Budget</a:t>
            </a:r>
            <a:endParaRPr dirty="0">
              <a:solidFill>
                <a:srgbClr val="FFFFFF"/>
              </a:solidFill>
            </a:endParaRPr>
          </a:p>
        </p:txBody>
      </p:sp>
      <p:sp>
        <p:nvSpPr>
          <p:cNvPr id="140" name="Google Shape;140;p2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Char char="-"/>
            </a:pPr>
            <a:r>
              <a:rPr lang="en-US" dirty="0">
                <a:solidFill>
                  <a:srgbClr val="FFFFFF"/>
                </a:solidFill>
              </a:rPr>
              <a:t>Domain name and website: -$72.40</a:t>
            </a: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Char char="-"/>
            </a:pPr>
            <a:r>
              <a:rPr lang="en-US" dirty="0">
                <a:solidFill>
                  <a:srgbClr val="FFFFFF"/>
                </a:solidFill>
              </a:rPr>
              <a:t>Tax reimbursement: -$500</a:t>
            </a:r>
            <a:endParaRPr dirty="0">
              <a:solidFill>
                <a:srgbClr val="FFFFFF"/>
              </a:solidFill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Char char="-"/>
            </a:pPr>
            <a:r>
              <a:rPr lang="en-US" dirty="0">
                <a:solidFill>
                  <a:srgbClr val="FFFFFF"/>
                </a:solidFill>
              </a:rPr>
              <a:t>TGC Shirts: </a:t>
            </a:r>
          </a:p>
          <a:p>
            <a:pPr lvl="1" indent="-431800">
              <a:spcBef>
                <a:spcPts val="0"/>
              </a:spcBef>
              <a:buClr>
                <a:srgbClr val="FFFFFF"/>
              </a:buClr>
              <a:buSzPts val="3200"/>
              <a:buChar char="-"/>
            </a:pPr>
            <a:r>
              <a:rPr lang="en-US" i="0" u="none" strike="noStrike" cap="none" dirty="0">
                <a:solidFill>
                  <a:srgbClr val="FFFFFF"/>
                </a:solidFill>
              </a:rPr>
              <a:t>$525.01 Expensed for shirts</a:t>
            </a:r>
          </a:p>
          <a:p>
            <a:pPr lvl="1" indent="-431800">
              <a:spcBef>
                <a:spcPts val="0"/>
              </a:spcBef>
              <a:buClr>
                <a:srgbClr val="FFFFFF"/>
              </a:buClr>
              <a:buSzPts val="3200"/>
              <a:buChar char="-"/>
            </a:pPr>
            <a:r>
              <a:rPr lang="en-US" dirty="0">
                <a:solidFill>
                  <a:srgbClr val="FFFFFF"/>
                </a:solidFill>
              </a:rPr>
              <a:t>$187.03 Expensed for shipping</a:t>
            </a:r>
          </a:p>
          <a:p>
            <a:pPr lvl="1" indent="-431800">
              <a:spcBef>
                <a:spcPts val="0"/>
              </a:spcBef>
              <a:buClr>
                <a:srgbClr val="FFFFFF"/>
              </a:buClr>
              <a:buSzPts val="3200"/>
              <a:buChar char="-"/>
            </a:pPr>
            <a:r>
              <a:rPr lang="en-US" dirty="0">
                <a:solidFill>
                  <a:srgbClr val="FFFFFF"/>
                </a:solidFill>
              </a:rPr>
              <a:t>$554.00 income</a:t>
            </a:r>
          </a:p>
          <a:p>
            <a:pPr>
              <a:spcBef>
                <a:spcPts val="0"/>
              </a:spcBef>
              <a:buClr>
                <a:srgbClr val="FFFFFF"/>
              </a:buClr>
              <a:buFont typeface="Arial"/>
              <a:buChar char="-"/>
            </a:pPr>
            <a:r>
              <a:rPr lang="en-US" sz="3600" i="0" u="none" strike="noStrike" cap="none" dirty="0">
                <a:solidFill>
                  <a:srgbClr val="FFFFFF"/>
                </a:solidFill>
              </a:rPr>
              <a:t>Overdue 2020 fees</a:t>
            </a:r>
          </a:p>
          <a:p>
            <a:pPr lvl="1">
              <a:spcBef>
                <a:spcPts val="0"/>
              </a:spcBef>
              <a:buClr>
                <a:srgbClr val="FFFFFF"/>
              </a:buClr>
              <a:buChar char="-"/>
            </a:pPr>
            <a:r>
              <a:rPr lang="en-US" sz="3200" dirty="0">
                <a:solidFill>
                  <a:srgbClr val="FFFFFF"/>
                </a:solidFill>
              </a:rPr>
              <a:t>$445</a:t>
            </a:r>
          </a:p>
          <a:p>
            <a:pPr>
              <a:spcBef>
                <a:spcPts val="0"/>
              </a:spcBef>
              <a:buClr>
                <a:srgbClr val="FFFFFF"/>
              </a:buClr>
              <a:buChar char="-"/>
            </a:pPr>
            <a:r>
              <a:rPr lang="en-US" sz="3600" dirty="0">
                <a:solidFill>
                  <a:srgbClr val="FFFFFF"/>
                </a:solidFill>
              </a:rPr>
              <a:t>Net: -$285.44</a:t>
            </a:r>
          </a:p>
          <a:p>
            <a:pPr lvl="1">
              <a:spcBef>
                <a:spcPts val="0"/>
              </a:spcBef>
              <a:buClr>
                <a:srgbClr val="FFFFFF"/>
              </a:buClr>
              <a:buChar char="-"/>
            </a:pPr>
            <a:endParaRPr lang="en-US" sz="3200" i="0" u="none" strike="noStrike" cap="none" dirty="0">
              <a:solidFill>
                <a:srgbClr val="FFFFFF"/>
              </a:solidFill>
            </a:endParaRPr>
          </a:p>
          <a:p>
            <a:pPr marL="48260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None/>
            </a:pPr>
            <a:endParaRPr lang="en-US" sz="3200" i="0" u="none" strike="noStrike" cap="none" dirty="0">
              <a:solidFill>
                <a:srgbClr val="FFFFFF"/>
              </a:solidFill>
            </a:endParaRPr>
          </a:p>
          <a:p>
            <a:pPr marL="914400" lvl="0" indent="-4318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Char char="-"/>
            </a:pPr>
            <a:endParaRPr lang="en-US" sz="3200" i="0" u="none" strike="noStrike" cap="none" dirty="0">
              <a:solidFill>
                <a:srgbClr val="FFFFFF"/>
              </a:solidFill>
            </a:endParaRPr>
          </a:p>
          <a:p>
            <a:pPr marL="914400" lvl="0" indent="-4318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Char char="-"/>
            </a:pPr>
            <a:endParaRPr lang="en-US" sz="3200" i="0" u="none" strike="noStrike" cap="none" dirty="0">
              <a:solidFill>
                <a:srgbClr val="FFFFFF"/>
              </a:solidFill>
            </a:endParaRPr>
          </a:p>
          <a:p>
            <a:pPr marL="914400" lvl="0" indent="-4318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Char char="-"/>
            </a:pPr>
            <a:endParaRPr sz="3200" i="0" u="none" strike="noStrike" cap="none" dirty="0">
              <a:solidFill>
                <a:schemeClr val="dk1"/>
              </a:solidFill>
            </a:endParaRPr>
          </a:p>
          <a:p>
            <a:pPr marL="342900" marR="0" lvl="0" indent="-139700" algn="l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840872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dirty="0">
                <a:solidFill>
                  <a:srgbClr val="FFFFFF"/>
                </a:solidFill>
              </a:rPr>
              <a:t>Proposed 2021-2022 Budget</a:t>
            </a:r>
            <a:endParaRPr dirty="0">
              <a:solidFill>
                <a:srgbClr val="FFFFFF"/>
              </a:solidFill>
            </a:endParaRPr>
          </a:p>
        </p:txBody>
      </p:sp>
      <p:sp>
        <p:nvSpPr>
          <p:cNvPr id="140" name="Google Shape;140;p2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Char char="-"/>
            </a:pPr>
            <a:r>
              <a:rPr lang="en-US" dirty="0">
                <a:solidFill>
                  <a:srgbClr val="FFFFFF"/>
                </a:solidFill>
              </a:rPr>
              <a:t>Domain name and website: -$72.40</a:t>
            </a: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Char char="-"/>
            </a:pPr>
            <a:r>
              <a:rPr lang="en-US" dirty="0">
                <a:solidFill>
                  <a:srgbClr val="FFFFFF"/>
                </a:solidFill>
              </a:rPr>
              <a:t>Tax reimbursement: -$500</a:t>
            </a:r>
            <a:endParaRPr dirty="0">
              <a:solidFill>
                <a:srgbClr val="FFFFFF"/>
              </a:solidFill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Char char="-"/>
            </a:pPr>
            <a:r>
              <a:rPr lang="en-US" dirty="0">
                <a:solidFill>
                  <a:srgbClr val="FFFFFF"/>
                </a:solidFill>
              </a:rPr>
              <a:t>TGC Shirts: </a:t>
            </a:r>
          </a:p>
          <a:p>
            <a:pPr lvl="1">
              <a:spcBef>
                <a:spcPts val="0"/>
              </a:spcBef>
              <a:buClr>
                <a:srgbClr val="FFFFFF"/>
              </a:buClr>
              <a:buChar char="-"/>
            </a:pPr>
            <a:r>
              <a:rPr lang="en-US" sz="3200" i="0" u="none" strike="noStrike" cap="none" dirty="0">
                <a:solidFill>
                  <a:srgbClr val="FFFFFF"/>
                </a:solidFill>
              </a:rPr>
              <a:t>Small profit</a:t>
            </a:r>
          </a:p>
          <a:p>
            <a:pPr>
              <a:spcBef>
                <a:spcPts val="0"/>
              </a:spcBef>
              <a:buClr>
                <a:srgbClr val="FFFFFF"/>
              </a:buClr>
              <a:buChar char="-"/>
            </a:pPr>
            <a:r>
              <a:rPr lang="en-US" sz="3600" dirty="0">
                <a:solidFill>
                  <a:srgbClr val="FFFFFF"/>
                </a:solidFill>
              </a:rPr>
              <a:t>Fall Clinic: +$520</a:t>
            </a:r>
            <a:endParaRPr lang="en-US" sz="3600" i="0" u="none" strike="noStrike" cap="none" dirty="0">
              <a:solidFill>
                <a:srgbClr val="FFFFFF"/>
              </a:solidFill>
            </a:endParaRPr>
          </a:p>
          <a:p>
            <a:pPr>
              <a:spcBef>
                <a:spcPts val="0"/>
              </a:spcBef>
              <a:buClr>
                <a:srgbClr val="FFFFFF"/>
              </a:buClr>
              <a:buChar char="-"/>
            </a:pPr>
            <a:r>
              <a:rPr lang="en-US" sz="3600" dirty="0">
                <a:solidFill>
                  <a:srgbClr val="FFFFFF"/>
                </a:solidFill>
              </a:rPr>
              <a:t>TGC fees: +$600</a:t>
            </a:r>
          </a:p>
          <a:p>
            <a:pPr>
              <a:spcBef>
                <a:spcPts val="0"/>
              </a:spcBef>
              <a:buClr>
                <a:srgbClr val="FFFFFF"/>
              </a:buClr>
              <a:buChar char="-"/>
            </a:pPr>
            <a:r>
              <a:rPr lang="en-US" sz="3600" i="0" u="none" strike="noStrike" cap="none" dirty="0">
                <a:solidFill>
                  <a:srgbClr val="FFFFFF"/>
                </a:solidFill>
              </a:rPr>
              <a:t>Printing fliers and ads: -$100</a:t>
            </a:r>
          </a:p>
          <a:p>
            <a:pPr>
              <a:spcBef>
                <a:spcPts val="0"/>
              </a:spcBef>
              <a:buClr>
                <a:srgbClr val="FFFFFF"/>
              </a:buClr>
              <a:buChar char="-"/>
            </a:pPr>
            <a:r>
              <a:rPr lang="en-US" sz="3600" dirty="0">
                <a:solidFill>
                  <a:srgbClr val="FFFFFF"/>
                </a:solidFill>
              </a:rPr>
              <a:t>Nonprofit advisor: -$300</a:t>
            </a:r>
            <a:endParaRPr lang="en-US" sz="3600" i="0" u="none" strike="noStrike" cap="none" dirty="0">
              <a:solidFill>
                <a:srgbClr val="FFFFFF"/>
              </a:solidFill>
            </a:endParaRPr>
          </a:p>
          <a:p>
            <a:pPr marL="48260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None/>
            </a:pPr>
            <a:endParaRPr lang="en-US" sz="3200" i="0" u="none" strike="noStrike" cap="none" dirty="0">
              <a:solidFill>
                <a:srgbClr val="FFFFFF"/>
              </a:solidFill>
            </a:endParaRPr>
          </a:p>
          <a:p>
            <a:pPr marL="914400" lvl="0" indent="-4318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Char char="-"/>
            </a:pPr>
            <a:endParaRPr lang="en-US" sz="3200" i="0" u="none" strike="noStrike" cap="none" dirty="0">
              <a:solidFill>
                <a:srgbClr val="FFFFFF"/>
              </a:solidFill>
            </a:endParaRPr>
          </a:p>
          <a:p>
            <a:pPr marL="914400" lvl="0" indent="-4318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Char char="-"/>
            </a:pPr>
            <a:endParaRPr lang="en-US" sz="3200" i="0" u="none" strike="noStrike" cap="none" dirty="0">
              <a:solidFill>
                <a:srgbClr val="FFFFFF"/>
              </a:solidFill>
            </a:endParaRPr>
          </a:p>
          <a:p>
            <a:pPr marL="914400" lvl="0" indent="-4318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Char char="-"/>
            </a:pPr>
            <a:endParaRPr sz="3200" i="0" u="none" strike="noStrike" cap="none" dirty="0">
              <a:solidFill>
                <a:schemeClr val="dk1"/>
              </a:solidFill>
            </a:endParaRPr>
          </a:p>
          <a:p>
            <a:pPr marL="342900" marR="0" lvl="0" indent="-139700" algn="l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16425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>
                <a:solidFill>
                  <a:srgbClr val="FFFFFF"/>
                </a:solidFill>
              </a:rPr>
              <a:t>Questions?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46" name="Google Shape;146;p2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rgbClr val="FFFFFF"/>
              </a:buClr>
              <a:buSzPts val="2480"/>
              <a:buFont typeface="Arial"/>
              <a:buChar char="•"/>
            </a:pPr>
            <a:r>
              <a:rPr lang="en-US" sz="2480" dirty="0">
                <a:solidFill>
                  <a:srgbClr val="FFFFFF"/>
                </a:solidFill>
              </a:rPr>
              <a:t>Any questions about the presentation so far?</a:t>
            </a:r>
            <a:endParaRPr sz="2480" dirty="0">
              <a:solidFill>
                <a:srgbClr val="FFFFFF"/>
              </a:solidFill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2480" dirty="0">
              <a:solidFill>
                <a:srgbClr val="FFFFFF"/>
              </a:solidFill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2480"/>
              <a:buFont typeface="Arial"/>
              <a:buChar char="•"/>
            </a:pPr>
            <a:r>
              <a:rPr lang="en-US" sz="2480" dirty="0">
                <a:solidFill>
                  <a:srgbClr val="FFFFFF"/>
                </a:solidFill>
              </a:rPr>
              <a:t>10min break / intermission</a:t>
            </a:r>
            <a:endParaRPr sz="2480" dirty="0">
              <a:solidFill>
                <a:srgbClr val="FFFFFF"/>
              </a:solidFill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2480" dirty="0">
              <a:solidFill>
                <a:srgbClr val="FFFFFF"/>
              </a:solidFill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2480"/>
              <a:buFont typeface="Arial"/>
              <a:buChar char="•"/>
            </a:pPr>
            <a:r>
              <a:rPr lang="en-US" sz="2480" dirty="0">
                <a:solidFill>
                  <a:srgbClr val="FFFFFF"/>
                </a:solidFill>
              </a:rPr>
              <a:t>Next up:</a:t>
            </a:r>
            <a:endParaRPr sz="2480" dirty="0">
              <a:solidFill>
                <a:srgbClr val="FFFFFF"/>
              </a:solidFill>
            </a:endParaRPr>
          </a:p>
          <a:p>
            <a:pPr marL="742950" marR="0" lvl="1" indent="-26543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2480"/>
              <a:buFont typeface="Arial"/>
              <a:buChar char="–"/>
            </a:pPr>
            <a:r>
              <a:rPr lang="en-US" sz="2480" dirty="0">
                <a:solidFill>
                  <a:srgbClr val="FFFFFF"/>
                </a:solidFill>
              </a:rPr>
              <a:t>2022 Meet Schedule</a:t>
            </a:r>
            <a:endParaRPr sz="2480" dirty="0">
              <a:solidFill>
                <a:srgbClr val="FFFFFF"/>
              </a:solidFill>
            </a:endParaRPr>
          </a:p>
          <a:p>
            <a:pPr marL="742950" marR="0" lvl="1" indent="-26543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2480"/>
              <a:buFont typeface="Arial"/>
              <a:buChar char="–"/>
            </a:pPr>
            <a:r>
              <a:rPr lang="en-US" sz="2480" dirty="0">
                <a:solidFill>
                  <a:srgbClr val="FFFFFF"/>
                </a:solidFill>
              </a:rPr>
              <a:t>Shirt Designs</a:t>
            </a:r>
            <a:endParaRPr sz="2480" dirty="0">
              <a:solidFill>
                <a:srgbClr val="FFFFFF"/>
              </a:solidFill>
            </a:endParaRPr>
          </a:p>
          <a:p>
            <a:pPr marL="742950" marR="0" lvl="1" indent="-26543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2480"/>
              <a:buFont typeface="Arial"/>
              <a:buChar char="–"/>
            </a:pPr>
            <a:r>
              <a:rPr lang="en-US" sz="2480" dirty="0">
                <a:solidFill>
                  <a:srgbClr val="FFFFFF"/>
                </a:solidFill>
              </a:rPr>
              <a:t>TGC Board Elections</a:t>
            </a:r>
            <a:endParaRPr sz="2480" dirty="0">
              <a:solidFill>
                <a:srgbClr val="FFFFFF"/>
              </a:solidFill>
            </a:endParaRPr>
          </a:p>
          <a:p>
            <a:pPr marL="457200" marR="0" lvl="0" indent="0" algn="l" rtl="0">
              <a:lnSpc>
                <a:spcPct val="80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248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7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640"/>
              </a:spcBef>
              <a:spcAft>
                <a:spcPts val="1600"/>
              </a:spcAft>
              <a:buNone/>
            </a:pPr>
            <a:r>
              <a:rPr lang="en-US" sz="3400">
                <a:solidFill>
                  <a:schemeClr val="lt1"/>
                </a:solidFill>
              </a:rPr>
              <a:t>Scheduling Constraints</a:t>
            </a:r>
            <a:endParaRPr sz="3400">
              <a:solidFill>
                <a:srgbClr val="FFFFFF"/>
              </a:solidFill>
            </a:endParaRPr>
          </a:p>
        </p:txBody>
      </p:sp>
      <p:sp>
        <p:nvSpPr>
          <p:cNvPr id="158" name="Google Shape;158;p27"/>
          <p:cNvSpPr txBox="1">
            <a:spLocks noGrp="1"/>
          </p:cNvSpPr>
          <p:nvPr>
            <p:ph type="body" idx="1"/>
          </p:nvPr>
        </p:nvSpPr>
        <p:spPr>
          <a:xfrm>
            <a:off x="457200" y="914400"/>
            <a:ext cx="8229600" cy="57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3200"/>
              <a:buChar char="•"/>
            </a:pPr>
            <a:r>
              <a:rPr lang="en-US" dirty="0">
                <a:solidFill>
                  <a:srgbClr val="FFFFFF"/>
                </a:solidFill>
              </a:rPr>
              <a:t>Spring Break</a:t>
            </a:r>
            <a:endParaRPr dirty="0">
              <a:solidFill>
                <a:srgbClr val="FFFFFF"/>
              </a:solidFill>
            </a:endParaRPr>
          </a:p>
          <a:p>
            <a:pPr marL="742950" marR="0" lvl="1" indent="-222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</a:pPr>
            <a:r>
              <a:rPr lang="en-US" sz="1800" dirty="0">
                <a:solidFill>
                  <a:schemeClr val="lt1"/>
                </a:solidFill>
              </a:rPr>
              <a:t>Mar 7-11: Baylor, TCU</a:t>
            </a:r>
          </a:p>
          <a:p>
            <a:pPr marL="742950" marR="0" lvl="1" indent="-222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</a:pPr>
            <a:r>
              <a:rPr lang="en-US" sz="1800" dirty="0">
                <a:solidFill>
                  <a:schemeClr val="lt1"/>
                </a:solidFill>
              </a:rPr>
              <a:t>Mar 14-18: UT Austin, ACC, </a:t>
            </a:r>
            <a:r>
              <a:rPr lang="en-US" sz="1800" dirty="0" err="1">
                <a:solidFill>
                  <a:schemeClr val="lt1"/>
                </a:solidFill>
              </a:rPr>
              <a:t>TxSt</a:t>
            </a:r>
            <a:r>
              <a:rPr lang="en-US" sz="1800" dirty="0">
                <a:solidFill>
                  <a:schemeClr val="lt1"/>
                </a:solidFill>
              </a:rPr>
              <a:t>, UH, TAMU, SMU, UTD, UTA, Blinn, UNT, Tech</a:t>
            </a:r>
            <a:endParaRPr sz="1800" dirty="0">
              <a:solidFill>
                <a:schemeClr val="lt1"/>
              </a:solidFill>
            </a:endParaRPr>
          </a:p>
          <a:p>
            <a:pPr marL="342900" marR="0" lvl="0" indent="-342900" algn="l" rtl="0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en-US" dirty="0">
                <a:solidFill>
                  <a:schemeClr val="lt1"/>
                </a:solidFill>
              </a:rPr>
              <a:t>Other big meets to avoid:</a:t>
            </a:r>
            <a:endParaRPr dirty="0">
              <a:solidFill>
                <a:schemeClr val="lt1"/>
              </a:solidFill>
            </a:endParaRPr>
          </a:p>
          <a:p>
            <a:pPr marL="742950" marR="0" lvl="1" indent="-222250" algn="l" rtl="0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</a:pPr>
            <a:r>
              <a:rPr lang="en-US" sz="1800" dirty="0">
                <a:solidFill>
                  <a:schemeClr val="lt1"/>
                </a:solidFill>
              </a:rPr>
              <a:t>Metroplex</a:t>
            </a:r>
            <a:endParaRPr sz="1800" dirty="0">
              <a:solidFill>
                <a:schemeClr val="lt1"/>
              </a:solidFill>
            </a:endParaRPr>
          </a:p>
          <a:p>
            <a:pPr marL="742950" marR="0" lvl="1" indent="-222250" algn="l" rtl="0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</a:pPr>
            <a:r>
              <a:rPr lang="en-US" sz="1800" dirty="0">
                <a:solidFill>
                  <a:schemeClr val="lt1"/>
                </a:solidFill>
              </a:rPr>
              <a:t>Simone Biles Challenge</a:t>
            </a:r>
          </a:p>
          <a:p>
            <a:pPr marL="742950" marR="0" lvl="1" indent="-222250" algn="l" rtl="0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</a:pPr>
            <a:r>
              <a:rPr lang="en-US" sz="1800" dirty="0">
                <a:solidFill>
                  <a:schemeClr val="lt1"/>
                </a:solidFill>
              </a:rPr>
              <a:t>NAIGC Nationals April 14th-17th</a:t>
            </a:r>
            <a:endParaRPr lang="en-US" sz="2100" dirty="0">
              <a:solidFill>
                <a:schemeClr val="lt1"/>
              </a:solidFill>
            </a:endParaRPr>
          </a:p>
          <a:p>
            <a:pPr marL="342900" marR="0" lvl="0" indent="-342900" algn="l" rtl="0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en-US" dirty="0">
                <a:solidFill>
                  <a:schemeClr val="lt1"/>
                </a:solidFill>
              </a:rPr>
              <a:t>Covid</a:t>
            </a:r>
            <a:endParaRPr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8"/>
          <p:cNvSpPr txBox="1">
            <a:spLocks noGrp="1"/>
          </p:cNvSpPr>
          <p:nvPr>
            <p:ph type="title"/>
          </p:nvPr>
        </p:nvSpPr>
        <p:spPr>
          <a:xfrm>
            <a:off x="457200" y="9053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42900" lvl="0" indent="0" algn="ctr" rtl="0">
              <a:lnSpc>
                <a:spcPct val="115000"/>
              </a:lnSpc>
              <a:spcBef>
                <a:spcPts val="640"/>
              </a:spcBef>
              <a:spcAft>
                <a:spcPts val="1600"/>
              </a:spcAft>
              <a:buNone/>
            </a:pPr>
            <a:r>
              <a:rPr lang="en-US" sz="3400" dirty="0">
                <a:solidFill>
                  <a:schemeClr val="lt1"/>
                </a:solidFill>
              </a:rPr>
              <a:t>April 2022</a:t>
            </a:r>
            <a:endParaRPr sz="3400" dirty="0">
              <a:solidFill>
                <a:srgbClr val="FFFFFF"/>
              </a:solidFill>
            </a:endParaRPr>
          </a:p>
        </p:txBody>
      </p:sp>
      <p:sp>
        <p:nvSpPr>
          <p:cNvPr id="164" name="Google Shape;164;p28"/>
          <p:cNvSpPr txBox="1">
            <a:spLocks noGrp="1"/>
          </p:cNvSpPr>
          <p:nvPr>
            <p:ph type="body" idx="1"/>
          </p:nvPr>
        </p:nvSpPr>
        <p:spPr>
          <a:xfrm>
            <a:off x="457200" y="914400"/>
            <a:ext cx="8229600" cy="57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30200" algn="l" rtl="0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Char char="•"/>
            </a:pPr>
            <a:r>
              <a:rPr lang="en-US" sz="3000" dirty="0">
                <a:solidFill>
                  <a:srgbClr val="FFFFFF"/>
                </a:solidFill>
              </a:rPr>
              <a:t>April 14-17: NAIGC Nationals</a:t>
            </a:r>
          </a:p>
          <a:p>
            <a:pPr marL="342900" marR="0" lvl="0" indent="-330200" algn="l" rtl="0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Char char="•"/>
            </a:pPr>
            <a:endParaRPr lang="en-US" sz="3000" dirty="0">
              <a:solidFill>
                <a:srgbClr val="FFFFFF"/>
              </a:solidFill>
            </a:endParaRPr>
          </a:p>
          <a:p>
            <a:pPr marL="342900" marR="0" lvl="0" indent="-330200" algn="l" rtl="0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Char char="•"/>
            </a:pPr>
            <a:endParaRPr lang="en-US" sz="3000" dirty="0">
              <a:solidFill>
                <a:srgbClr val="FFFFFF"/>
              </a:solidFill>
            </a:endParaRPr>
          </a:p>
          <a:p>
            <a:pPr marL="342900" marR="0" lvl="0" indent="-330200" algn="l" rtl="0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Char char="•"/>
            </a:pPr>
            <a:endParaRPr lang="en-US" sz="3000" dirty="0">
              <a:solidFill>
                <a:srgbClr val="FFFFFF"/>
              </a:solidFill>
            </a:endParaRPr>
          </a:p>
          <a:p>
            <a:pPr marL="342900" marR="0" lvl="0" indent="-330200" algn="l" rtl="0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Char char="•"/>
            </a:pPr>
            <a:endParaRPr lang="en-US" sz="3000" dirty="0">
              <a:solidFill>
                <a:srgbClr val="FFFFFF"/>
              </a:solidFill>
            </a:endParaRPr>
          </a:p>
          <a:p>
            <a:pPr marL="342900" marR="0" lvl="0" indent="-330200" algn="l" rtl="0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Char char="•"/>
            </a:pPr>
            <a:r>
              <a:rPr lang="en-US" sz="3000" dirty="0">
                <a:solidFill>
                  <a:srgbClr val="FFFFFF"/>
                </a:solidFill>
              </a:rPr>
              <a:t>April 2</a:t>
            </a:r>
            <a:r>
              <a:rPr lang="en-US" sz="3000" baseline="30000" dirty="0">
                <a:solidFill>
                  <a:srgbClr val="FFFFFF"/>
                </a:solidFill>
              </a:rPr>
              <a:t>nd</a:t>
            </a:r>
            <a:r>
              <a:rPr lang="en-US" sz="3000" dirty="0">
                <a:solidFill>
                  <a:srgbClr val="FFFFFF"/>
                </a:solidFill>
              </a:rPr>
              <a:t>?</a:t>
            </a:r>
            <a:endParaRPr sz="30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9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42900" lvl="0" indent="0" algn="ctr" rtl="0">
              <a:lnSpc>
                <a:spcPct val="115000"/>
              </a:lnSpc>
              <a:spcBef>
                <a:spcPts val="640"/>
              </a:spcBef>
              <a:spcAft>
                <a:spcPts val="1600"/>
              </a:spcAft>
              <a:buNone/>
            </a:pPr>
            <a:r>
              <a:rPr lang="en-US" sz="3400" dirty="0">
                <a:solidFill>
                  <a:schemeClr val="lt1"/>
                </a:solidFill>
              </a:rPr>
              <a:t>March 2022</a:t>
            </a:r>
            <a:endParaRPr sz="3400" dirty="0">
              <a:solidFill>
                <a:srgbClr val="FFFFFF"/>
              </a:solidFill>
            </a:endParaRPr>
          </a:p>
        </p:txBody>
      </p:sp>
      <p:sp>
        <p:nvSpPr>
          <p:cNvPr id="170" name="Google Shape;170;p29"/>
          <p:cNvSpPr txBox="1">
            <a:spLocks noGrp="1"/>
          </p:cNvSpPr>
          <p:nvPr>
            <p:ph type="body" idx="1"/>
          </p:nvPr>
        </p:nvSpPr>
        <p:spPr>
          <a:xfrm>
            <a:off x="457200" y="914400"/>
            <a:ext cx="8229600" cy="57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30200" algn="l" rtl="0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3000"/>
              <a:buChar char="•"/>
            </a:pPr>
            <a:r>
              <a:rPr lang="en-US" sz="3000" dirty="0">
                <a:solidFill>
                  <a:srgbClr val="FFFFFF"/>
                </a:solidFill>
              </a:rPr>
              <a:t>26</a:t>
            </a:r>
            <a:r>
              <a:rPr lang="en-US" sz="3000" baseline="30000" dirty="0">
                <a:solidFill>
                  <a:srgbClr val="FFFFFF"/>
                </a:solidFill>
              </a:rPr>
              <a:t>th</a:t>
            </a:r>
            <a:r>
              <a:rPr lang="en-US" sz="3000" dirty="0">
                <a:solidFill>
                  <a:srgbClr val="FFFFFF"/>
                </a:solidFill>
              </a:rPr>
              <a:t>: A&amp;M</a:t>
            </a:r>
          </a:p>
          <a:p>
            <a:pPr marL="342900" marR="0" lvl="0" indent="-330200" algn="l" rtl="0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3000"/>
              <a:buChar char="•"/>
            </a:pPr>
            <a:endParaRPr lang="en-US" sz="3000" dirty="0">
              <a:solidFill>
                <a:srgbClr val="FFFFFF"/>
              </a:solidFill>
            </a:endParaRPr>
          </a:p>
          <a:p>
            <a:pPr marL="342900" marR="0" lvl="0" indent="-330200" algn="l" rtl="0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3000"/>
              <a:buChar char="•"/>
            </a:pPr>
            <a:endParaRPr lang="en-US" sz="3000" dirty="0">
              <a:solidFill>
                <a:srgbClr val="FFFFFF"/>
              </a:solidFill>
            </a:endParaRPr>
          </a:p>
          <a:p>
            <a:pPr marL="342900" marR="0" lvl="0" indent="-330200" algn="l" rtl="0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3000"/>
              <a:buChar char="•"/>
            </a:pPr>
            <a:r>
              <a:rPr lang="en-US" sz="3000" dirty="0">
                <a:solidFill>
                  <a:srgbClr val="FFFFFF"/>
                </a:solidFill>
              </a:rPr>
              <a:t>26</a:t>
            </a:r>
            <a:r>
              <a:rPr lang="en-US" sz="3000" baseline="30000" dirty="0">
                <a:solidFill>
                  <a:srgbClr val="FFFFFF"/>
                </a:solidFill>
              </a:rPr>
              <a:t>th</a:t>
            </a:r>
            <a:r>
              <a:rPr lang="en-US" sz="3000" dirty="0">
                <a:solidFill>
                  <a:srgbClr val="FFFFFF"/>
                </a:solidFill>
              </a:rPr>
              <a:t> is NCAA Men’s championship</a:t>
            </a:r>
          </a:p>
          <a:p>
            <a:pPr marL="342900" marR="0" lvl="0" indent="-330200" algn="l" rtl="0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3000"/>
              <a:buChar char="•"/>
            </a:pPr>
            <a:endParaRPr lang="en-US" sz="3000" dirty="0">
              <a:solidFill>
                <a:srgbClr val="FFFFFF"/>
              </a:solidFill>
            </a:endParaRPr>
          </a:p>
          <a:p>
            <a:pPr marL="342900" marR="0" lvl="0" indent="-330200" algn="l" rtl="0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3000"/>
              <a:buChar char="•"/>
            </a:pPr>
            <a:r>
              <a:rPr lang="en-US" sz="3000" dirty="0">
                <a:solidFill>
                  <a:srgbClr val="FFFFFF"/>
                </a:solidFill>
              </a:rPr>
              <a:t>Unknown dates: Tech, Powerhouse</a:t>
            </a:r>
          </a:p>
          <a:p>
            <a:pPr marL="342900" marR="0" lvl="0" indent="-330200" algn="l" rtl="0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3000"/>
              <a:buChar char="•"/>
            </a:pPr>
            <a:r>
              <a:rPr lang="en-US" sz="3000" dirty="0">
                <a:solidFill>
                  <a:srgbClr val="FFFFFF"/>
                </a:solidFill>
              </a:rPr>
              <a:t>5</a:t>
            </a:r>
            <a:r>
              <a:rPr lang="en-US" sz="3000" baseline="30000" dirty="0">
                <a:solidFill>
                  <a:srgbClr val="FFFFFF"/>
                </a:solidFill>
              </a:rPr>
              <a:t>th</a:t>
            </a:r>
            <a:r>
              <a:rPr lang="en-US" sz="3000" dirty="0">
                <a:solidFill>
                  <a:srgbClr val="FFFFFF"/>
                </a:solidFill>
              </a:rPr>
              <a:t>: Houston</a:t>
            </a:r>
          </a:p>
          <a:p>
            <a:pPr marL="342900" marR="0" lvl="0" indent="-330200" algn="l" rtl="0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3000"/>
              <a:buChar char="•"/>
            </a:pPr>
            <a:endParaRPr lang="en-US" sz="3000" dirty="0">
              <a:solidFill>
                <a:srgbClr val="FFFFFF"/>
              </a:solidFill>
            </a:endParaRPr>
          </a:p>
          <a:p>
            <a:pPr marL="342900" marR="0" lvl="0" indent="-330200" algn="l" rtl="0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3000"/>
              <a:buChar char="•"/>
            </a:pPr>
            <a:endParaRPr sz="30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0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42900" lvl="0" indent="0" algn="ctr" rtl="0">
              <a:lnSpc>
                <a:spcPct val="115000"/>
              </a:lnSpc>
              <a:spcBef>
                <a:spcPts val="640"/>
              </a:spcBef>
              <a:spcAft>
                <a:spcPts val="1600"/>
              </a:spcAft>
              <a:buNone/>
            </a:pPr>
            <a:r>
              <a:rPr lang="en-US" sz="3400" dirty="0">
                <a:solidFill>
                  <a:schemeClr val="lt1"/>
                </a:solidFill>
              </a:rPr>
              <a:t>February 2022</a:t>
            </a:r>
            <a:endParaRPr sz="3400" dirty="0">
              <a:solidFill>
                <a:srgbClr val="FFFFFF"/>
              </a:solidFill>
            </a:endParaRPr>
          </a:p>
        </p:txBody>
      </p:sp>
      <p:sp>
        <p:nvSpPr>
          <p:cNvPr id="176" name="Google Shape;176;p30"/>
          <p:cNvSpPr txBox="1">
            <a:spLocks noGrp="1"/>
          </p:cNvSpPr>
          <p:nvPr>
            <p:ph type="body" idx="1"/>
          </p:nvPr>
        </p:nvSpPr>
        <p:spPr>
          <a:xfrm>
            <a:off x="457200" y="914400"/>
            <a:ext cx="8229600" cy="57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30200" algn="l" rtl="0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000"/>
              <a:buChar char="•"/>
            </a:pPr>
            <a:r>
              <a:rPr lang="en-US" sz="3000" dirty="0">
                <a:solidFill>
                  <a:schemeClr val="lt1"/>
                </a:solidFill>
              </a:rPr>
              <a:t>19</a:t>
            </a:r>
            <a:r>
              <a:rPr lang="en-US" sz="3000" baseline="30000" dirty="0">
                <a:solidFill>
                  <a:schemeClr val="lt1"/>
                </a:solidFill>
              </a:rPr>
              <a:t>th</a:t>
            </a:r>
            <a:r>
              <a:rPr lang="en-US" sz="3000" dirty="0">
                <a:solidFill>
                  <a:schemeClr val="lt1"/>
                </a:solidFill>
              </a:rPr>
              <a:t>: UT Austin</a:t>
            </a:r>
          </a:p>
          <a:p>
            <a:pPr marL="342900" marR="0" lvl="0" indent="-330200" algn="l" rtl="0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000"/>
              <a:buChar char="•"/>
            </a:pPr>
            <a:endParaRPr lang="en-US" sz="3000" dirty="0">
              <a:solidFill>
                <a:schemeClr val="lt1"/>
              </a:solidFill>
            </a:endParaRPr>
          </a:p>
          <a:p>
            <a:pPr marL="342900" marR="0" lvl="0" indent="-330200" algn="l" rtl="0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000"/>
              <a:buChar char="•"/>
            </a:pPr>
            <a:endParaRPr lang="en-US" sz="3000" dirty="0">
              <a:solidFill>
                <a:schemeClr val="lt1"/>
              </a:solidFill>
            </a:endParaRPr>
          </a:p>
          <a:p>
            <a:pPr marL="342900" marR="0" lvl="0" indent="-330200" algn="l" rtl="0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000"/>
              <a:buChar char="•"/>
            </a:pPr>
            <a:r>
              <a:rPr lang="en-US" sz="3000" dirty="0">
                <a:solidFill>
                  <a:schemeClr val="lt1"/>
                </a:solidFill>
              </a:rPr>
              <a:t>Avoid Feb 19</a:t>
            </a:r>
            <a:r>
              <a:rPr lang="en-US" sz="3000" baseline="30000" dirty="0">
                <a:solidFill>
                  <a:schemeClr val="lt1"/>
                </a:solidFill>
              </a:rPr>
              <a:t>th</a:t>
            </a:r>
            <a:r>
              <a:rPr lang="en-US" sz="3000" dirty="0">
                <a:solidFill>
                  <a:schemeClr val="lt1"/>
                </a:solidFill>
              </a:rPr>
              <a:t> as it is Metroplex</a:t>
            </a:r>
          </a:p>
          <a:p>
            <a:pPr marL="342900" marR="0" lvl="0" indent="-330200" algn="l" rtl="0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000"/>
              <a:buChar char="•"/>
            </a:pPr>
            <a:endParaRPr lang="en-US" sz="3000" dirty="0">
              <a:solidFill>
                <a:schemeClr val="lt1"/>
              </a:solidFill>
            </a:endParaRPr>
          </a:p>
          <a:p>
            <a:pPr marL="342900" marR="0" lvl="0" indent="-330200" algn="l" rtl="0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000"/>
              <a:buChar char="•"/>
            </a:pPr>
            <a:r>
              <a:rPr lang="en-US" sz="3000" dirty="0">
                <a:solidFill>
                  <a:schemeClr val="lt1"/>
                </a:solidFill>
              </a:rPr>
              <a:t>Unknown date: Tech, Houston, Powerhouse</a:t>
            </a:r>
            <a:endParaRPr sz="3000" dirty="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31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42900" lvl="0" indent="0" algn="ctr" rtl="0">
              <a:lnSpc>
                <a:spcPct val="115000"/>
              </a:lnSpc>
              <a:spcBef>
                <a:spcPts val="640"/>
              </a:spcBef>
              <a:spcAft>
                <a:spcPts val="1600"/>
              </a:spcAft>
              <a:buNone/>
            </a:pPr>
            <a:r>
              <a:rPr lang="en-US" sz="3400" dirty="0">
                <a:solidFill>
                  <a:schemeClr val="lt1"/>
                </a:solidFill>
              </a:rPr>
              <a:t>January 2022</a:t>
            </a:r>
            <a:endParaRPr sz="3400" dirty="0">
              <a:solidFill>
                <a:schemeClr val="lt1"/>
              </a:solidFill>
            </a:endParaRPr>
          </a:p>
        </p:txBody>
      </p:sp>
      <p:sp>
        <p:nvSpPr>
          <p:cNvPr id="182" name="Google Shape;182;p31"/>
          <p:cNvSpPr txBox="1">
            <a:spLocks noGrp="1"/>
          </p:cNvSpPr>
          <p:nvPr>
            <p:ph type="body" idx="1"/>
          </p:nvPr>
        </p:nvSpPr>
        <p:spPr>
          <a:xfrm>
            <a:off x="457200" y="914400"/>
            <a:ext cx="8229600" cy="57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indent="-317500">
              <a:buClr>
                <a:srgbClr val="FFFFFF"/>
              </a:buClr>
              <a:buSzPts val="2800"/>
            </a:pPr>
            <a:r>
              <a:rPr lang="en-US" sz="2800" dirty="0">
                <a:solidFill>
                  <a:schemeClr val="lt1"/>
                </a:solidFill>
              </a:rPr>
              <a:t>Unknown date: Tech, Houston, Powerhouse</a:t>
            </a:r>
          </a:p>
          <a:p>
            <a:pPr marL="342900" indent="-317500">
              <a:buClr>
                <a:srgbClr val="FFFFFF"/>
              </a:buClr>
              <a:buSzPts val="2800"/>
            </a:pPr>
            <a:r>
              <a:rPr lang="en-US" sz="2800" dirty="0">
                <a:solidFill>
                  <a:schemeClr val="lt1"/>
                </a:solidFill>
              </a:rPr>
              <a:t>HNI (SCL?) Jan 21/22?</a:t>
            </a:r>
          </a:p>
          <a:p>
            <a:pPr marL="342900" indent="-317500">
              <a:buClr>
                <a:srgbClr val="FFFFFF"/>
              </a:buClr>
              <a:buSzPts val="2800"/>
            </a:pPr>
            <a:endParaRPr lang="en-US" sz="2800" dirty="0">
              <a:solidFill>
                <a:schemeClr val="lt1"/>
              </a:solidFill>
            </a:endParaRPr>
          </a:p>
          <a:p>
            <a:pPr marL="342900" indent="-317500">
              <a:buClr>
                <a:srgbClr val="FFFFFF"/>
              </a:buClr>
              <a:buSzPts val="2800"/>
            </a:pPr>
            <a:r>
              <a:rPr lang="en-US" sz="2800" dirty="0">
                <a:solidFill>
                  <a:schemeClr val="lt1"/>
                </a:solidFill>
              </a:rPr>
              <a:t>Avoid Biles invite, Jan 27-30</a:t>
            </a:r>
          </a:p>
          <a:p>
            <a:pPr marL="342900" marR="0" lvl="0" indent="-317500" algn="l" rtl="0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2800"/>
              <a:buChar char="•"/>
            </a:pPr>
            <a:endParaRPr sz="28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4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Agenda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86" name="Google Shape;86;p15"/>
          <p:cNvSpPr txBox="1">
            <a:spLocks noGrp="1"/>
          </p:cNvSpPr>
          <p:nvPr>
            <p:ph type="body" idx="1"/>
          </p:nvPr>
        </p:nvSpPr>
        <p:spPr>
          <a:xfrm>
            <a:off x="457200" y="1417650"/>
            <a:ext cx="8229600" cy="470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alibri"/>
              <a:buChar char="-"/>
            </a:pPr>
            <a:r>
              <a:rPr lang="en-US" dirty="0">
                <a:solidFill>
                  <a:srgbClr val="FFFFFF"/>
                </a:solidFill>
              </a:rPr>
              <a:t>Approve 2020 Minutes</a:t>
            </a:r>
            <a:endParaRPr dirty="0">
              <a:solidFill>
                <a:srgbClr val="FFFFFF"/>
              </a:solidFill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alibri"/>
              <a:buChar char="-"/>
            </a:pPr>
            <a:r>
              <a:rPr lang="en-US" sz="32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Roll Call</a:t>
            </a:r>
            <a:endParaRPr dirty="0">
              <a:solidFill>
                <a:srgbClr val="FFFFFF"/>
              </a:solidFill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alibri"/>
              <a:buChar char="-"/>
            </a:pPr>
            <a:r>
              <a:rPr lang="en-US" sz="32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TGC </a:t>
            </a:r>
            <a:r>
              <a:rPr lang="en-US" dirty="0">
                <a:solidFill>
                  <a:srgbClr val="FFFFFF"/>
                </a:solidFill>
              </a:rPr>
              <a:t>Background</a:t>
            </a:r>
            <a:endParaRPr dirty="0">
              <a:solidFill>
                <a:srgbClr val="FFFFFF"/>
              </a:solidFill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alibri"/>
              <a:buChar char="-"/>
            </a:pPr>
            <a:r>
              <a:rPr lang="en-US" sz="32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Current </a:t>
            </a:r>
            <a:r>
              <a:rPr lang="en-US" dirty="0">
                <a:solidFill>
                  <a:srgbClr val="FFFFFF"/>
                </a:solidFill>
              </a:rPr>
              <a:t>Objectives/Goals</a:t>
            </a:r>
            <a:endParaRPr dirty="0">
              <a:solidFill>
                <a:srgbClr val="FFFFFF"/>
              </a:solidFill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Char char="-"/>
            </a:pPr>
            <a:r>
              <a:rPr lang="en-US" dirty="0">
                <a:solidFill>
                  <a:schemeClr val="lt1"/>
                </a:solidFill>
              </a:rPr>
              <a:t>Constitution/Rules Discussion</a:t>
            </a:r>
            <a:endParaRPr dirty="0">
              <a:solidFill>
                <a:srgbClr val="FFFFFF"/>
              </a:solidFill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Char char="-"/>
            </a:pPr>
            <a:r>
              <a:rPr lang="en-US" dirty="0">
                <a:solidFill>
                  <a:srgbClr val="FFFFFF"/>
                </a:solidFill>
              </a:rPr>
              <a:t>2022 Meet Schedule</a:t>
            </a:r>
            <a:endParaRPr dirty="0">
              <a:solidFill>
                <a:srgbClr val="FFFFFF"/>
              </a:solidFill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Char char="-"/>
            </a:pPr>
            <a:r>
              <a:rPr lang="en-US" dirty="0">
                <a:solidFill>
                  <a:srgbClr val="FFFFFF"/>
                </a:solidFill>
              </a:rPr>
              <a:t>2022 TGC Shirts</a:t>
            </a:r>
            <a:endParaRPr dirty="0">
              <a:solidFill>
                <a:srgbClr val="FFFFFF"/>
              </a:solidFill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Char char="-"/>
            </a:pPr>
            <a:r>
              <a:rPr lang="en-US" dirty="0">
                <a:solidFill>
                  <a:srgbClr val="FFFFFF"/>
                </a:solidFill>
              </a:rPr>
              <a:t>Elections</a:t>
            </a:r>
            <a:endParaRPr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dirty="0">
                <a:solidFill>
                  <a:srgbClr val="FFFFFF"/>
                </a:solidFill>
              </a:rPr>
              <a:t>2022 Shirts</a:t>
            </a:r>
            <a:endParaRPr dirty="0">
              <a:solidFill>
                <a:srgbClr val="FFFFFF"/>
              </a:solidFill>
            </a:endParaRPr>
          </a:p>
        </p:txBody>
      </p:sp>
      <p:sp>
        <p:nvSpPr>
          <p:cNvPr id="194" name="Google Shape;194;p3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Font typeface="Arial"/>
              <a:buNone/>
            </a:pPr>
            <a:r>
              <a:rPr lang="en-US" dirty="0">
                <a:solidFill>
                  <a:srgbClr val="FFFFFF"/>
                </a:solidFill>
              </a:rPr>
              <a:t>We need a design</a:t>
            </a:r>
          </a:p>
          <a:p>
            <a:pPr marL="0" marR="0" lvl="0" indent="0" algn="l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Font typeface="Arial"/>
              <a:buNone/>
            </a:pPr>
            <a:r>
              <a:rPr lang="en-US" dirty="0" err="1">
                <a:solidFill>
                  <a:srgbClr val="FFFFFF"/>
                </a:solidFill>
              </a:rPr>
              <a:t>Dri</a:t>
            </a:r>
            <a:r>
              <a:rPr lang="en-US" dirty="0">
                <a:solidFill>
                  <a:srgbClr val="FFFFFF"/>
                </a:solidFill>
              </a:rPr>
              <a:t> fit or cotton?</a:t>
            </a:r>
            <a:endParaRPr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dirty="0" err="1">
                <a:solidFill>
                  <a:srgbClr val="FFFFFF"/>
                </a:solidFill>
              </a:rPr>
              <a:t>Misc</a:t>
            </a:r>
            <a:r>
              <a:rPr lang="en-US" dirty="0">
                <a:solidFill>
                  <a:srgbClr val="FFFFFF"/>
                </a:solidFill>
              </a:rPr>
              <a:t> Nationals Updates</a:t>
            </a:r>
            <a:endParaRPr dirty="0">
              <a:solidFill>
                <a:srgbClr val="FFFFFF"/>
              </a:solidFill>
            </a:endParaRPr>
          </a:p>
        </p:txBody>
      </p:sp>
      <p:sp>
        <p:nvSpPr>
          <p:cNvPr id="200" name="Google Shape;200;p3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Char char="•"/>
            </a:pPr>
            <a:r>
              <a:rPr lang="en-US" dirty="0">
                <a:solidFill>
                  <a:srgbClr val="FFFFFF"/>
                </a:solidFill>
              </a:rPr>
              <a:t>First fee increases in several years to keep up with inflation</a:t>
            </a: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Char char="•"/>
            </a:pPr>
            <a:r>
              <a:rPr lang="en-US" dirty="0">
                <a:solidFill>
                  <a:srgbClr val="FFFFFF"/>
                </a:solidFill>
              </a:rPr>
              <a:t>Rules differences:</a:t>
            </a:r>
          </a:p>
          <a:p>
            <a:pPr lvl="1" indent="-431800">
              <a:lnSpc>
                <a:spcPct val="100000"/>
              </a:lnSpc>
              <a:spcBef>
                <a:spcPts val="0"/>
              </a:spcBef>
              <a:buClr>
                <a:srgbClr val="FFFFFF"/>
              </a:buClr>
              <a:buSzPts val="3200"/>
              <a:buChar char="•"/>
            </a:pPr>
            <a:r>
              <a:rPr lang="en-US" dirty="0">
                <a:solidFill>
                  <a:srgbClr val="FFFFFF"/>
                </a:solidFill>
              </a:rPr>
              <a:t>Men’s NCAA vs Modified NCAA</a:t>
            </a:r>
          </a:p>
          <a:p>
            <a:pPr lvl="1" indent="-431800">
              <a:lnSpc>
                <a:spcPct val="100000"/>
              </a:lnSpc>
              <a:spcBef>
                <a:spcPts val="0"/>
              </a:spcBef>
              <a:buClr>
                <a:srgbClr val="FFFFFF"/>
              </a:buClr>
              <a:buSzPts val="3200"/>
              <a:buChar char="•"/>
            </a:pPr>
            <a:r>
              <a:rPr lang="en-US" dirty="0">
                <a:solidFill>
                  <a:srgbClr val="FFFFFF"/>
                </a:solidFill>
              </a:rPr>
              <a:t>Men have developmental</a:t>
            </a:r>
          </a:p>
          <a:p>
            <a:pPr lvl="1" indent="-431800">
              <a:lnSpc>
                <a:spcPct val="100000"/>
              </a:lnSpc>
              <a:spcBef>
                <a:spcPts val="0"/>
              </a:spcBef>
              <a:buClr>
                <a:srgbClr val="FFFFFF"/>
              </a:buClr>
              <a:buSzPts val="3200"/>
              <a:buChar char="•"/>
            </a:pPr>
            <a:r>
              <a:rPr lang="en-US" dirty="0">
                <a:solidFill>
                  <a:srgbClr val="FFFFFF"/>
                </a:solidFill>
              </a:rPr>
              <a:t>Women have developmental and lv7</a:t>
            </a:r>
          </a:p>
          <a:p>
            <a:pPr lvl="1" indent="-431800">
              <a:lnSpc>
                <a:spcPct val="100000"/>
              </a:lnSpc>
              <a:spcBef>
                <a:spcPts val="0"/>
              </a:spcBef>
              <a:buClr>
                <a:srgbClr val="FFFFFF"/>
              </a:buClr>
              <a:buSzPts val="3200"/>
              <a:buChar char="•"/>
            </a:pPr>
            <a:r>
              <a:rPr lang="en-US" dirty="0">
                <a:solidFill>
                  <a:srgbClr val="FFFFFF"/>
                </a:solidFill>
              </a:rPr>
              <a:t>T&amp;T</a:t>
            </a:r>
          </a:p>
          <a:p>
            <a:pPr lvl="1" indent="-431800">
              <a:lnSpc>
                <a:spcPct val="100000"/>
              </a:lnSpc>
              <a:spcBef>
                <a:spcPts val="0"/>
              </a:spcBef>
              <a:buClr>
                <a:srgbClr val="FFFFFF"/>
              </a:buClr>
              <a:buSzPts val="3200"/>
              <a:buChar char="•"/>
            </a:pPr>
            <a:r>
              <a:rPr lang="en-US" dirty="0">
                <a:solidFill>
                  <a:srgbClr val="FFFFFF"/>
                </a:solidFill>
              </a:rPr>
              <a:t>Mixed Teams</a:t>
            </a:r>
          </a:p>
          <a:p>
            <a:pPr lvl="1" indent="-431800">
              <a:lnSpc>
                <a:spcPct val="100000"/>
              </a:lnSpc>
              <a:spcBef>
                <a:spcPts val="0"/>
              </a:spcBef>
              <a:buClr>
                <a:srgbClr val="FFFFFF"/>
              </a:buClr>
              <a:buSzPts val="3200"/>
              <a:buChar char="•"/>
            </a:pPr>
            <a:r>
              <a:rPr lang="en-US" dirty="0">
                <a:solidFill>
                  <a:srgbClr val="FFFFFF"/>
                </a:solidFill>
              </a:rPr>
              <a:t>Decathlon/Men on Wag VT</a:t>
            </a:r>
            <a:endParaRPr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36"/>
          <p:cNvSpPr txBox="1">
            <a:spLocks noGrp="1"/>
          </p:cNvSpPr>
          <p:nvPr>
            <p:ph type="ctrTitle"/>
          </p:nvPr>
        </p:nvSpPr>
        <p:spPr>
          <a:xfrm>
            <a:off x="304800" y="2130425"/>
            <a:ext cx="8153400" cy="14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4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Anything else?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12" name="Google Shape;212;p36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</a:pPr>
            <a:r>
              <a:rPr lang="en-US" sz="3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Before we open the floor to elections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3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4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Elections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18" name="Google Shape;218;p3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</a:rPr>
              <a:t>1. President</a:t>
            </a:r>
            <a:endParaRPr>
              <a:solidFill>
                <a:srgbClr val="FFFFFF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</a:rPr>
              <a:t>2. Vice President</a:t>
            </a:r>
            <a:endParaRPr>
              <a:solidFill>
                <a:srgbClr val="FFFFFF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</a:rPr>
              <a:t>3. Secretary/Treasurer</a:t>
            </a:r>
            <a:endParaRPr>
              <a:solidFill>
                <a:srgbClr val="FFFFFF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</a:rPr>
              <a:t>4. Directors (2)</a:t>
            </a:r>
            <a:endParaRPr>
              <a:solidFill>
                <a:srgbClr val="FFFFFF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</a:rPr>
              <a:t>5. Executive Director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3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>
                <a:solidFill>
                  <a:srgbClr val="FFFFFF"/>
                </a:solidFill>
              </a:rPr>
              <a:t>Reminders for club reps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24" name="Google Shape;224;p38"/>
          <p:cNvSpPr txBox="1">
            <a:spLocks noGrp="1"/>
          </p:cNvSpPr>
          <p:nvPr>
            <p:ph type="body" idx="1"/>
          </p:nvPr>
        </p:nvSpPr>
        <p:spPr>
          <a:xfrm>
            <a:off x="457200" y="141765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solidFill>
                  <a:srgbClr val="FFFFFF"/>
                </a:solidFill>
              </a:rPr>
              <a:t>You should have a copy of this page printed to take home.</a:t>
            </a:r>
            <a:endParaRPr sz="2600" dirty="0">
              <a:solidFill>
                <a:srgbClr val="FFFFFF"/>
              </a:solidFill>
            </a:endParaRPr>
          </a:p>
          <a:p>
            <a:pPr marL="457200" marR="0" lvl="0" indent="-355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•"/>
            </a:pPr>
            <a:r>
              <a:rPr lang="en-US" sz="2000" dirty="0">
                <a:solidFill>
                  <a:srgbClr val="FFFFFF"/>
                </a:solidFill>
              </a:rPr>
              <a:t>Make sure your officers are subscribed to TGC email list</a:t>
            </a:r>
            <a:endParaRPr sz="2000" dirty="0">
              <a:solidFill>
                <a:srgbClr val="FFFFFF"/>
              </a:solidFill>
            </a:endParaRPr>
          </a:p>
          <a:p>
            <a:pPr marL="457200" marR="0" lvl="0" indent="-355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•"/>
            </a:pPr>
            <a:r>
              <a:rPr lang="en-US" sz="2000" dirty="0">
                <a:solidFill>
                  <a:srgbClr val="FFFFFF"/>
                </a:solidFill>
              </a:rPr>
              <a:t>Make sure your officers are subscribed to NAIGC announcement list</a:t>
            </a:r>
            <a:endParaRPr sz="2000" dirty="0">
              <a:solidFill>
                <a:srgbClr val="FFFFFF"/>
              </a:solidFill>
            </a:endParaRPr>
          </a:p>
          <a:p>
            <a:pPr marL="914400" marR="0" lvl="1" indent="-355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–"/>
            </a:pPr>
            <a:r>
              <a:rPr lang="en-US" sz="2000" dirty="0">
                <a:solidFill>
                  <a:srgbClr val="FFFFFF"/>
                </a:solidFill>
              </a:rPr>
              <a:t>you can remind gymnasts too as rules and nationals logistics are announced via that list</a:t>
            </a:r>
            <a:endParaRPr sz="2000" dirty="0">
              <a:solidFill>
                <a:srgbClr val="FFFFFF"/>
              </a:solidFill>
            </a:endParaRPr>
          </a:p>
          <a:p>
            <a:pPr marL="457200" marR="0" lvl="0" indent="-355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•"/>
            </a:pPr>
            <a:r>
              <a:rPr lang="en-US" sz="2000" dirty="0">
                <a:solidFill>
                  <a:srgbClr val="FFFFFF"/>
                </a:solidFill>
              </a:rPr>
              <a:t>Optionally your officers can be in the NAIGC discussion google group</a:t>
            </a:r>
            <a:endParaRPr sz="2000" dirty="0">
              <a:solidFill>
                <a:srgbClr val="FFFFFF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•"/>
            </a:pPr>
            <a:r>
              <a:rPr lang="en-US" sz="2000" dirty="0">
                <a:solidFill>
                  <a:schemeClr val="lt1"/>
                </a:solidFill>
              </a:rPr>
              <a:t>If you have competing alumni/adults make sure they are subscribed to the alumni email list.</a:t>
            </a:r>
            <a:endParaRPr sz="2000" dirty="0">
              <a:solidFill>
                <a:srgbClr val="FFFFFF"/>
              </a:solidFill>
            </a:endParaRPr>
          </a:p>
          <a:p>
            <a:pPr marL="457200" marR="0" lvl="0" indent="-355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•"/>
            </a:pPr>
            <a:r>
              <a:rPr lang="en-US" sz="2000" dirty="0">
                <a:solidFill>
                  <a:srgbClr val="FFFFFF"/>
                </a:solidFill>
              </a:rPr>
              <a:t>Poll your team if anyone is interested in making a shirt design</a:t>
            </a:r>
          </a:p>
          <a:p>
            <a:pPr marL="457200" marR="0" lvl="0" indent="-355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•"/>
            </a:pPr>
            <a:r>
              <a:rPr lang="en-US" sz="2000" dirty="0">
                <a:solidFill>
                  <a:srgbClr val="FFFFFF"/>
                </a:solidFill>
              </a:rPr>
              <a:t>Remind your team and the world to follow TGC social media!!!</a:t>
            </a:r>
            <a:endParaRPr sz="2000" dirty="0">
              <a:solidFill>
                <a:srgbClr val="FFFFFF"/>
              </a:solidFill>
            </a:endParaRPr>
          </a:p>
          <a:p>
            <a:pPr marL="914400" marR="0" lvl="1" indent="-355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Char char="–"/>
            </a:pPr>
            <a:r>
              <a:rPr lang="en-US" sz="2000" dirty="0">
                <a:solidFill>
                  <a:srgbClr val="FFFFFF"/>
                </a:solidFill>
              </a:rPr>
              <a:t>Also follow each other on social media. tgcgymnastics.com/teams</a:t>
            </a:r>
            <a:endParaRPr sz="2000" dirty="0">
              <a:solidFill>
                <a:srgbClr val="FFFFFF"/>
              </a:solidFill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6"/>
          <p:cNvSpPr txBox="1">
            <a:spLocks noGrp="1"/>
          </p:cNvSpPr>
          <p:nvPr>
            <p:ph type="title"/>
          </p:nvPr>
        </p:nvSpPr>
        <p:spPr>
          <a:xfrm>
            <a:off x="457200" y="30126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>
                <a:solidFill>
                  <a:srgbClr val="FFFFFF"/>
                </a:solidFill>
              </a:rPr>
              <a:t>Roll Call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92" name="Google Shape;92;p16"/>
          <p:cNvSpPr txBox="1">
            <a:spLocks noGrp="1"/>
          </p:cNvSpPr>
          <p:nvPr>
            <p:ph type="body" idx="1"/>
          </p:nvPr>
        </p:nvSpPr>
        <p:spPr>
          <a:xfrm>
            <a:off x="457200" y="1323025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318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Char char="-"/>
            </a:pPr>
            <a:r>
              <a:rPr lang="en-US">
                <a:solidFill>
                  <a:srgbClr val="FFFFFF"/>
                </a:solidFill>
              </a:rPr>
              <a:t>Roll Call</a:t>
            </a:r>
            <a:endParaRPr>
              <a:solidFill>
                <a:srgbClr val="FFFFFF"/>
              </a:solidFill>
            </a:endParaRPr>
          </a:p>
          <a:p>
            <a:pPr marL="914400" marR="0" lvl="1" indent="-4064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Char char="-"/>
            </a:pPr>
            <a:r>
              <a:rPr lang="en-US">
                <a:solidFill>
                  <a:srgbClr val="FFFFFF"/>
                </a:solidFill>
              </a:rPr>
              <a:t>Have you moved gyms this year?</a:t>
            </a:r>
            <a:endParaRPr>
              <a:solidFill>
                <a:srgbClr val="FFFFFF"/>
              </a:solidFill>
            </a:endParaRPr>
          </a:p>
          <a:p>
            <a:pPr marL="914400" marR="0" lvl="1" indent="-4064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Char char="-"/>
            </a:pPr>
            <a:r>
              <a:rPr lang="en-US">
                <a:solidFill>
                  <a:srgbClr val="FFFFFF"/>
                </a:solidFill>
              </a:rPr>
              <a:t>Are you unable to workout due to covid?</a:t>
            </a:r>
            <a:endParaRPr>
              <a:solidFill>
                <a:srgbClr val="FFFFFF"/>
              </a:solidFill>
            </a:endParaRPr>
          </a:p>
          <a:p>
            <a:pPr marL="914400" marR="0" lvl="1" indent="-4064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Char char="-"/>
            </a:pPr>
            <a:r>
              <a:rPr lang="en-US">
                <a:solidFill>
                  <a:srgbClr val="FFFFFF"/>
                </a:solidFill>
              </a:rPr>
              <a:t>Do you know if you will be allowed to compete?</a:t>
            </a:r>
            <a:endParaRPr>
              <a:solidFill>
                <a:srgbClr val="FFFFFF"/>
              </a:solidFill>
            </a:endParaRPr>
          </a:p>
          <a:p>
            <a:pPr marL="457200" marR="0" lvl="0" indent="-4318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Char char="-"/>
            </a:pPr>
            <a:r>
              <a:rPr lang="en-US">
                <a:solidFill>
                  <a:srgbClr val="FFFFFF"/>
                </a:solidFill>
              </a:rPr>
              <a:t>Survey Results</a:t>
            </a:r>
            <a:endParaRPr>
              <a:solidFill>
                <a:srgbClr val="FFFFFF"/>
              </a:solidFill>
            </a:endParaRPr>
          </a:p>
          <a:p>
            <a:pPr marL="457200" marR="0" lvl="0" indent="-4318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Char char="-"/>
            </a:pPr>
            <a:r>
              <a:rPr lang="en-US">
                <a:solidFill>
                  <a:srgbClr val="FFFFFF"/>
                </a:solidFill>
              </a:rPr>
              <a:t>A quick note on social media</a:t>
            </a:r>
            <a:endParaRPr>
              <a:solidFill>
                <a:srgbClr val="FFFFFF"/>
              </a:solidFill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None/>
            </a:pPr>
            <a:endParaRPr sz="2240">
              <a:solidFill>
                <a:srgbClr val="FFFFFF"/>
              </a:solidFill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None/>
            </a:pPr>
            <a:endParaRPr sz="2240">
              <a:solidFill>
                <a:srgbClr val="FFFFFF"/>
              </a:solidFill>
            </a:endParaRPr>
          </a:p>
          <a:p>
            <a:pPr marL="457200" marR="0" lvl="0" indent="0" algn="l" rtl="0">
              <a:lnSpc>
                <a:spcPct val="80000"/>
              </a:lnSpc>
              <a:spcBef>
                <a:spcPts val="392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marL="581660" marR="0" lvl="1" indent="0" algn="l" rtl="0">
              <a:lnSpc>
                <a:spcPct val="80000"/>
              </a:lnSpc>
              <a:spcBef>
                <a:spcPts val="392"/>
              </a:spcBef>
              <a:spcAft>
                <a:spcPts val="1600"/>
              </a:spcAft>
              <a:buClr>
                <a:schemeClr val="dk1"/>
              </a:buClr>
              <a:buSzPts val="1960"/>
              <a:buFont typeface="Arial"/>
              <a:buNone/>
            </a:pPr>
            <a:endParaRPr sz="196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</a:rPr>
              <a:t>TGC History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98" name="Google Shape;98;p17"/>
          <p:cNvSpPr txBox="1">
            <a:spLocks noGrp="1"/>
          </p:cNvSpPr>
          <p:nvPr>
            <p:ph type="body" idx="1"/>
          </p:nvPr>
        </p:nvSpPr>
        <p:spPr>
          <a:xfrm>
            <a:off x="457200" y="1323025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318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alibri"/>
              <a:buChar char="-"/>
            </a:pPr>
            <a:r>
              <a:rPr lang="en-US" dirty="0">
                <a:solidFill>
                  <a:srgbClr val="FFFFFF"/>
                </a:solidFill>
              </a:rPr>
              <a:t>1979: TGCCC Founded, though clubs and competition existed beforehand</a:t>
            </a:r>
            <a:endParaRPr dirty="0">
              <a:solidFill>
                <a:srgbClr val="FFFFFF"/>
              </a:solidFill>
            </a:endParaRPr>
          </a:p>
          <a:p>
            <a:pPr marL="457200" marR="0" lvl="0" indent="-4318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Char char="-"/>
            </a:pPr>
            <a:r>
              <a:rPr lang="en-US" dirty="0">
                <a:solidFill>
                  <a:srgbClr val="FFFFFF"/>
                </a:solidFill>
              </a:rPr>
              <a:t>Teams began attending NAIGC nationals in early 90’s</a:t>
            </a:r>
            <a:endParaRPr dirty="0">
              <a:solidFill>
                <a:srgbClr val="FFFFFF"/>
              </a:solidFill>
            </a:endParaRPr>
          </a:p>
          <a:p>
            <a:pPr marL="457200" marR="0" lvl="0" indent="-4318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Char char="-"/>
            </a:pPr>
            <a:r>
              <a:rPr lang="en-US" dirty="0">
                <a:solidFill>
                  <a:srgbClr val="FFFFFF"/>
                </a:solidFill>
              </a:rPr>
              <a:t>2006(?): Constitution written</a:t>
            </a:r>
            <a:endParaRPr dirty="0">
              <a:solidFill>
                <a:srgbClr val="FFFFFF"/>
              </a:solidFill>
            </a:endParaRPr>
          </a:p>
          <a:p>
            <a:pPr marL="457200" marR="0" lvl="0" indent="-4318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Char char="-"/>
            </a:pPr>
            <a:r>
              <a:rPr lang="en-US" dirty="0">
                <a:solidFill>
                  <a:srgbClr val="FFFFFF"/>
                </a:solidFill>
              </a:rPr>
              <a:t>2012: Began collecting income</a:t>
            </a:r>
            <a:endParaRPr dirty="0">
              <a:solidFill>
                <a:srgbClr val="FFFFFF"/>
              </a:solidFill>
            </a:endParaRPr>
          </a:p>
          <a:p>
            <a:pPr marL="457200" marR="0" lvl="0" indent="-4318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Char char="-"/>
            </a:pPr>
            <a:r>
              <a:rPr lang="en-US" dirty="0">
                <a:solidFill>
                  <a:srgbClr val="FFFFFF"/>
                </a:solidFill>
              </a:rPr>
              <a:t>2016: Board expanded</a:t>
            </a:r>
            <a:endParaRPr dirty="0">
              <a:solidFill>
                <a:srgbClr val="FFFFFF"/>
              </a:solidFill>
            </a:endParaRPr>
          </a:p>
          <a:p>
            <a:pPr marL="457200" marR="0" lvl="0" indent="-4318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Char char="-"/>
            </a:pPr>
            <a:r>
              <a:rPr lang="en-US" dirty="0">
                <a:solidFill>
                  <a:srgbClr val="FFFFFF"/>
                </a:solidFill>
              </a:rPr>
              <a:t>2018: Registration and Scoring System</a:t>
            </a:r>
            <a:endParaRPr dirty="0">
              <a:solidFill>
                <a:srgbClr val="FFFFFF"/>
              </a:solidFill>
            </a:endParaRPr>
          </a:p>
          <a:p>
            <a:pPr marL="457200" marR="0" lvl="0" indent="-4318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Char char="-"/>
            </a:pPr>
            <a:r>
              <a:rPr lang="en-US" dirty="0">
                <a:solidFill>
                  <a:srgbClr val="FFFFFF"/>
                </a:solidFill>
              </a:rPr>
              <a:t>2019: Constitution cleanup</a:t>
            </a:r>
          </a:p>
          <a:p>
            <a:pPr marL="457200" marR="0" lvl="0" indent="-4318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Char char="-"/>
            </a:pPr>
            <a:r>
              <a:rPr lang="en-US" dirty="0">
                <a:solidFill>
                  <a:srgbClr val="FFFFFF"/>
                </a:solidFill>
              </a:rPr>
              <a:t>2022 (goal): attain 501c3 status</a:t>
            </a:r>
            <a:endParaRPr dirty="0">
              <a:solidFill>
                <a:srgbClr val="FFFFFF"/>
              </a:solidFill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FFFFFF"/>
              </a:solidFill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None/>
            </a:pPr>
            <a:endParaRPr sz="2240" dirty="0">
              <a:solidFill>
                <a:srgbClr val="FFFFFF"/>
              </a:solidFill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None/>
            </a:pPr>
            <a:endParaRPr sz="2240" dirty="0">
              <a:solidFill>
                <a:srgbClr val="FFFFFF"/>
              </a:solidFill>
            </a:endParaRPr>
          </a:p>
          <a:p>
            <a:pPr marL="457200" marR="0" lvl="0" indent="0" algn="l" rtl="0">
              <a:lnSpc>
                <a:spcPct val="80000"/>
              </a:lnSpc>
              <a:spcBef>
                <a:spcPts val="392"/>
              </a:spcBef>
              <a:spcAft>
                <a:spcPts val="0"/>
              </a:spcAft>
              <a:buNone/>
            </a:pPr>
            <a:endParaRPr dirty="0">
              <a:solidFill>
                <a:srgbClr val="FFFFFF"/>
              </a:solidFill>
            </a:endParaRPr>
          </a:p>
          <a:p>
            <a:pPr marL="581660" marR="0" lvl="1" indent="0" algn="l" rtl="0">
              <a:lnSpc>
                <a:spcPct val="80000"/>
              </a:lnSpc>
              <a:spcBef>
                <a:spcPts val="392"/>
              </a:spcBef>
              <a:spcAft>
                <a:spcPts val="1600"/>
              </a:spcAft>
              <a:buClr>
                <a:schemeClr val="dk1"/>
              </a:buClr>
              <a:buSzPts val="1960"/>
              <a:buFont typeface="Arial"/>
              <a:buNone/>
            </a:pPr>
            <a:endParaRPr sz="1960" b="0" i="0" u="none" strike="noStrike" cap="none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</a:rPr>
              <a:t>Current Objectives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04" name="Google Shape;104;p18"/>
          <p:cNvSpPr txBox="1">
            <a:spLocks noGrp="1"/>
          </p:cNvSpPr>
          <p:nvPr>
            <p:ph type="body" idx="1"/>
          </p:nvPr>
        </p:nvSpPr>
        <p:spPr>
          <a:xfrm>
            <a:off x="457200" y="1333850"/>
            <a:ext cx="8229600" cy="45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AutoNum type="arabicPeriod"/>
            </a:pPr>
            <a:r>
              <a:rPr lang="en-US">
                <a:solidFill>
                  <a:srgbClr val="FFFFFF"/>
                </a:solidFill>
              </a:rPr>
              <a:t>Education</a:t>
            </a:r>
            <a:endParaRPr>
              <a:solidFill>
                <a:srgbClr val="FFFFFF"/>
              </a:solidFill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</a:rPr>
              <a:t>-Alliance with Judging Organizations</a:t>
            </a:r>
            <a:endParaRPr>
              <a:solidFill>
                <a:srgbClr val="FFFFFF"/>
              </a:solidFill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</a:rPr>
              <a:t>-Clinics/ Judging Courses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FFFFFF"/>
                </a:solidFill>
              </a:rPr>
              <a:t>2. Outreach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FFFFFF"/>
                </a:solidFill>
              </a:rPr>
              <a:t>	-New Clubs</a:t>
            </a:r>
            <a:endParaRPr>
              <a:solidFill>
                <a:srgbClr val="FFFFFF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FFFFFF"/>
                </a:solidFill>
              </a:rPr>
              <a:t>-Visibility to JO Clubs/High School Programs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FFFFFF"/>
                </a:solidFill>
              </a:rPr>
              <a:t>	-Marketing/Brand Development </a:t>
            </a:r>
            <a:endParaRPr>
              <a:solidFill>
                <a:srgbClr val="FFFFFF"/>
              </a:solidFill>
            </a:endParaRPr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4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Current </a:t>
            </a:r>
            <a:r>
              <a:rPr lang="en-US">
                <a:solidFill>
                  <a:srgbClr val="FFFFFF"/>
                </a:solidFill>
              </a:rPr>
              <a:t>Objectives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10" name="Google Shape;110;p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>
                <a:solidFill>
                  <a:srgbClr val="FFFFFF"/>
                </a:solidFill>
              </a:rPr>
              <a:t>3. Facilitating Competition</a:t>
            </a:r>
            <a:endParaRPr dirty="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>
                <a:solidFill>
                  <a:srgbClr val="FFFFFF"/>
                </a:solidFill>
              </a:rPr>
              <a:t>	-Streamline Meet Registrations</a:t>
            </a:r>
            <a:endParaRPr dirty="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>
                <a:solidFill>
                  <a:srgbClr val="FFFFFF"/>
                </a:solidFill>
              </a:rPr>
              <a:t>	-Streamline Competition Structure and 	Rules</a:t>
            </a:r>
            <a:endParaRPr dirty="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>
                <a:solidFill>
                  <a:srgbClr val="FFFFFF"/>
                </a:solidFill>
              </a:rPr>
              <a:t>	-Virtual Meet?</a:t>
            </a:r>
            <a:endParaRPr dirty="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>
                <a:solidFill>
                  <a:srgbClr val="FFFFFF"/>
                </a:solidFill>
              </a:rPr>
              <a:t>	-Dual Meets?</a:t>
            </a:r>
            <a:endParaRPr dirty="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FFFFFF"/>
                </a:solidFill>
              </a:rPr>
              <a:t>4. Operations</a:t>
            </a:r>
            <a:endParaRPr dirty="0">
              <a:solidFill>
                <a:srgbClr val="FFFFFF"/>
              </a:solidFill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FFFFFF"/>
                </a:solidFill>
              </a:rPr>
              <a:t>-Non-Profit Status</a:t>
            </a:r>
            <a:endParaRPr dirty="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3200" i="0" u="none" strike="noStrike" cap="none" dirty="0">
              <a:solidFill>
                <a:schemeClr val="dk1"/>
              </a:solidFill>
            </a:endParaRPr>
          </a:p>
          <a:p>
            <a:pPr marL="342900" marR="0" lvl="0" indent="-139700" algn="l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dirty="0">
                <a:solidFill>
                  <a:srgbClr val="FFFFFF"/>
                </a:solidFill>
              </a:rPr>
              <a:t>Proposed 2019-2020 Budget</a:t>
            </a:r>
            <a:endParaRPr dirty="0">
              <a:solidFill>
                <a:srgbClr val="FFFFFF"/>
              </a:solidFill>
            </a:endParaRPr>
          </a:p>
        </p:txBody>
      </p:sp>
      <p:pic>
        <p:nvPicPr>
          <p:cNvPr id="116" name="Google Shape;116;p20"/>
          <p:cNvPicPr preferRelativeResize="0"/>
          <p:nvPr/>
        </p:nvPicPr>
        <p:blipFill rotWithShape="1">
          <a:blip r:embed="rId3">
            <a:alphaModFix/>
          </a:blip>
          <a:srcRect l="-11557" t="7140"/>
          <a:stretch/>
        </p:blipFill>
        <p:spPr>
          <a:xfrm>
            <a:off x="1861688" y="1201250"/>
            <a:ext cx="4816175" cy="5461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>
                <a:solidFill>
                  <a:srgbClr val="FFFFFF"/>
                </a:solidFill>
              </a:rPr>
              <a:t>Actual 2019-2020</a:t>
            </a:r>
            <a:endParaRPr>
              <a:solidFill>
                <a:srgbClr val="FFFFFF"/>
              </a:solidFill>
            </a:endParaRPr>
          </a:p>
        </p:txBody>
      </p:sp>
      <p:pic>
        <p:nvPicPr>
          <p:cNvPr id="122" name="Google Shape;122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78450" y="1364330"/>
            <a:ext cx="6598100" cy="43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>
                <a:solidFill>
                  <a:srgbClr val="FFFFFF"/>
                </a:solidFill>
              </a:rPr>
              <a:t>Actual 2019-2020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28" name="Google Shape;128;p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>
                <a:solidFill>
                  <a:srgbClr val="FFFFFF"/>
                </a:solidFill>
              </a:rPr>
              <a:t>However, this just reflects unpaid fees from this past year. We have a few more outstanding fees, only one of which was paid this past year.</a:t>
            </a:r>
            <a:endParaRPr>
              <a:solidFill>
                <a:srgbClr val="FFFFFF"/>
              </a:solidFill>
            </a:endParaRPr>
          </a:p>
          <a:p>
            <a:pPr marL="342900" marR="0" lvl="0" indent="-139700" algn="l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3200"/>
              <a:buFont typeface="Arial"/>
              <a:buNone/>
            </a:pP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803</Words>
  <Application>Microsoft Office PowerPoint</Application>
  <PresentationFormat>On-screen Show (4:3)</PresentationFormat>
  <Paragraphs>172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Arial</vt:lpstr>
      <vt:lpstr>Calibri</vt:lpstr>
      <vt:lpstr>Simple Light</vt:lpstr>
      <vt:lpstr>TGC Annual Meeting</vt:lpstr>
      <vt:lpstr>Agenda</vt:lpstr>
      <vt:lpstr>Roll Call</vt:lpstr>
      <vt:lpstr>TGC History</vt:lpstr>
      <vt:lpstr>Current Objectives</vt:lpstr>
      <vt:lpstr>Current Objectives</vt:lpstr>
      <vt:lpstr>Proposed 2019-2020 Budget</vt:lpstr>
      <vt:lpstr>Actual 2019-2020</vt:lpstr>
      <vt:lpstr>Actual 2019-2020</vt:lpstr>
      <vt:lpstr>TGC Fees 2012-2020</vt:lpstr>
      <vt:lpstr>Proposed 2020-2021 Budget</vt:lpstr>
      <vt:lpstr>Actual 2020-2021 Budget</vt:lpstr>
      <vt:lpstr>Proposed 2021-2022 Budget</vt:lpstr>
      <vt:lpstr>Questions?</vt:lpstr>
      <vt:lpstr>Scheduling Constraints</vt:lpstr>
      <vt:lpstr>April 2022</vt:lpstr>
      <vt:lpstr>March 2022</vt:lpstr>
      <vt:lpstr>February 2022</vt:lpstr>
      <vt:lpstr>January 2022</vt:lpstr>
      <vt:lpstr>2022 Shirts</vt:lpstr>
      <vt:lpstr>Misc Nationals Updates</vt:lpstr>
      <vt:lpstr>Anything else?</vt:lpstr>
      <vt:lpstr>Elections</vt:lpstr>
      <vt:lpstr>Reminders for club reps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TGC Annual Meeting</dc:title>
  <dc:creator>Andrew Hutcheson</dc:creator>
  <cp:lastModifiedBy>Andrew Hutcheson</cp:lastModifiedBy>
  <cp:revision>15</cp:revision>
  <dcterms:modified xsi:type="dcterms:W3CDTF">2021-10-15T01:08:28Z</dcterms:modified>
</cp:coreProperties>
</file>