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1" r:id="rId13"/>
    <p:sldId id="282" r:id="rId14"/>
    <p:sldId id="267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8" r:id="rId23"/>
    <p:sldId id="279" r:id="rId24"/>
    <p:sldId id="280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4660"/>
  </p:normalViewPr>
  <p:slideViewPr>
    <p:cSldViewPr snapToGrid="0">
      <p:cViewPr varScale="1">
        <p:scale>
          <a:sx n="168" d="100"/>
          <a:sy n="168" d="100"/>
        </p:scale>
        <p:origin x="153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67e60872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67e60872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9d220a13b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9d220a13b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9d220a13b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9d220a13b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906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9d220a13b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9d220a13b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337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669e41994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1669e41994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3f7bf33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indent="-3429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TGC Hosts: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2225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Everyone said both open &amp; collegiate to their respective offered levels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2225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Everyone said modified capital cup (warm up each event before competing it)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g33f7bf33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3f7bf338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Women for sure level 8 and 9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slight chance might change to some combo of two out of three of: level 6, level 7 and developmental</a:t>
            </a:r>
            <a:endParaRPr/>
          </a:p>
        </p:txBody>
      </p:sp>
      <p:sp>
        <p:nvSpPr>
          <p:cNvPr id="161" name="Google Shape;161;g33f7bf338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3f7bf338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67" name="Google Shape;167;g33f7bf338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3f7bf338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g33f7bf338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5e6f93258e_6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79" name="Google Shape;179;g5e6f93258e_6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67b58c31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g167b58c31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a1a63f50c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ga1a63f50c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These are 2019-2020 updates that have not been published by NAIGC yet.</a:t>
            </a:r>
            <a:endParaRPr/>
          </a:p>
        </p:txBody>
      </p:sp>
      <p:sp>
        <p:nvSpPr>
          <p:cNvPr id="197" name="Google Shape;197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Describe Positions, (college students spiel),Take Nominees for Each Position, Vote For Each</a:t>
            </a:r>
            <a:endParaRPr/>
          </a:p>
        </p:txBody>
      </p:sp>
      <p:sp>
        <p:nvSpPr>
          <p:cNvPr id="215" name="Google Shape;215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5e6f93258e_6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5e6f93258e_6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4740fba1f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4740fba1f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Andrew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4894503d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4894503d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669e4199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mention new alum listserv</a:t>
            </a:r>
            <a:endParaRPr/>
          </a:p>
        </p:txBody>
      </p:sp>
      <p:sp>
        <p:nvSpPr>
          <p:cNvPr id="107" name="Google Shape;107;g1669e4199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9d220a13b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9d220a13b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9f7a0049c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9f7a0049c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1.png"/><Relationship Id="rId18" Type="http://schemas.openxmlformats.org/officeDocument/2006/relationships/image" Target="../media/image16.jp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gif"/><Relationship Id="rId12" Type="http://schemas.openxmlformats.org/officeDocument/2006/relationships/image" Target="../media/image10.png"/><Relationship Id="rId17" Type="http://schemas.openxmlformats.org/officeDocument/2006/relationships/image" Target="../media/image15.jp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image" Target="../media/image9.gif"/><Relationship Id="rId5" Type="http://schemas.openxmlformats.org/officeDocument/2006/relationships/image" Target="../media/image3.jpg"/><Relationship Id="rId15" Type="http://schemas.openxmlformats.org/officeDocument/2006/relationships/image" Target="../media/image13.png"/><Relationship Id="rId10" Type="http://schemas.openxmlformats.org/officeDocument/2006/relationships/image" Target="../media/image8.gif"/><Relationship Id="rId19" Type="http://schemas.openxmlformats.org/officeDocument/2006/relationships/image" Target="../media/image17.jpg"/><Relationship Id="rId4" Type="http://schemas.openxmlformats.org/officeDocument/2006/relationships/image" Target="../media/image2.gif"/><Relationship Id="rId9" Type="http://schemas.openxmlformats.org/officeDocument/2006/relationships/image" Target="../media/image7.gif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 Annual Meeting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1346500" y="3948112"/>
            <a:ext cx="64008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 sz="320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San Antonio, TX</a:t>
            </a:r>
            <a:endParaRPr dirty="0"/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 sz="320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Saturday October</a:t>
            </a:r>
            <a:r>
              <a:rPr lang="en-US" sz="3200" b="0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r>
              <a:rPr lang="en-US" baseline="30000" dirty="0"/>
              <a:t>th</a:t>
            </a:r>
            <a:r>
              <a:rPr lang="en-US" sz="3200" b="0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20</a:t>
            </a:r>
            <a:r>
              <a:rPr lang="en-US" sz="320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21</a:t>
            </a:r>
            <a:endParaRPr dirty="0"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86724" y="4572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3200" y="517451"/>
            <a:ext cx="47625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76850" y="4572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27030" y="517451"/>
            <a:ext cx="47625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254103" y="536501"/>
            <a:ext cx="47625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1949" y="517451"/>
            <a:ext cx="400050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85800" y="6097194"/>
            <a:ext cx="333375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77200" y="6276975"/>
            <a:ext cx="47625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899160" y="2963024"/>
            <a:ext cx="1152600" cy="11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313918" y="6138918"/>
            <a:ext cx="634921" cy="488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023862" y="6210295"/>
            <a:ext cx="936731" cy="3746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647694" y="6084922"/>
            <a:ext cx="634921" cy="558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6711989" y="6270657"/>
            <a:ext cx="634921" cy="253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985049" y="3276600"/>
            <a:ext cx="495300" cy="544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95701" y="3334473"/>
            <a:ext cx="792545" cy="475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584793" y="1744900"/>
            <a:ext cx="614363" cy="614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69120" y="4705350"/>
            <a:ext cx="76200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8000210" y="1916000"/>
            <a:ext cx="563326" cy="51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964400" y="4731739"/>
            <a:ext cx="634925" cy="63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dirty="0">
                <a:solidFill>
                  <a:srgbClr val="FFFFFF"/>
                </a:solidFill>
              </a:rPr>
              <a:t>TGC Fees 2012-2020</a:t>
            </a:r>
            <a:endParaRPr dirty="0">
              <a:solidFill>
                <a:srgbClr val="FFFFFF"/>
              </a:solidFill>
            </a:endParaRPr>
          </a:p>
        </p:txBody>
      </p:sp>
      <p:pic>
        <p:nvPicPr>
          <p:cNvPr id="134" name="Google Shape;13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650" y="1339513"/>
            <a:ext cx="8159058" cy="5135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Proposed 2020-2021 Budget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0" name="Google Shape;140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Domain name and website: -$73.14</a:t>
            </a:r>
            <a:endParaRPr>
              <a:solidFill>
                <a:srgbClr val="FFFFFF"/>
              </a:solidFill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Tax reimbursement: -$500</a:t>
            </a:r>
            <a:endParaRPr>
              <a:solidFill>
                <a:srgbClr val="FFFFFF"/>
              </a:solidFill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TGC Shirts: </a:t>
            </a:r>
            <a:endParaRPr>
              <a:solidFill>
                <a:srgbClr val="FFFFFF"/>
              </a:solidFill>
            </a:endParaRPr>
          </a:p>
          <a:p>
            <a:pPr marL="9144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Dri Fit: +$15/-$10 each</a:t>
            </a:r>
            <a:endParaRPr>
              <a:solidFill>
                <a:srgbClr val="FFFFFF"/>
              </a:solidFill>
            </a:endParaRPr>
          </a:p>
          <a:p>
            <a:pPr marL="9144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Regular: +10/-$8 each</a:t>
            </a:r>
            <a:endParaRPr>
              <a:solidFill>
                <a:srgbClr val="FFFFFF"/>
              </a:solidFill>
            </a:endParaRPr>
          </a:p>
          <a:p>
            <a:pPr marL="9144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Multiply ea profit by #sold, minus shipping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200" i="0" u="none" strike="noStrike" cap="none">
              <a:solidFill>
                <a:schemeClr val="dk1"/>
              </a:solidFill>
            </a:endParaRPr>
          </a:p>
          <a:p>
            <a:pPr marL="342900" marR="0" lvl="0" indent="-1397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dirty="0">
                <a:solidFill>
                  <a:srgbClr val="FFFFFF"/>
                </a:solidFill>
              </a:rPr>
              <a:t>Actual 2020-2021 Budget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140" name="Google Shape;140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Domain name and website: -$72.40</a:t>
            </a: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Tax reimbursement: -$500</a:t>
            </a:r>
            <a:endParaRPr dirty="0">
              <a:solidFill>
                <a:srgbClr val="FFFFFF"/>
              </a:solidFill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TGC Shirts: </a:t>
            </a:r>
          </a:p>
          <a:p>
            <a:pPr lvl="1" indent="-431800">
              <a:spcBef>
                <a:spcPts val="0"/>
              </a:spcBef>
              <a:buClr>
                <a:srgbClr val="FFFFFF"/>
              </a:buClr>
              <a:buSzPts val="3200"/>
              <a:buChar char="-"/>
            </a:pPr>
            <a:r>
              <a:rPr lang="en-US" i="0" u="none" strike="noStrike" cap="none" dirty="0">
                <a:solidFill>
                  <a:srgbClr val="FFFFFF"/>
                </a:solidFill>
              </a:rPr>
              <a:t>$525.01 Expensed for shirts</a:t>
            </a:r>
          </a:p>
          <a:p>
            <a:pPr lvl="1" indent="-431800">
              <a:spcBef>
                <a:spcPts val="0"/>
              </a:spcBef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$187.03 Expensed for shipping</a:t>
            </a:r>
          </a:p>
          <a:p>
            <a:pPr lvl="1" indent="-431800">
              <a:spcBef>
                <a:spcPts val="0"/>
              </a:spcBef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$554.00 income</a:t>
            </a:r>
          </a:p>
          <a:p>
            <a:pPr>
              <a:spcBef>
                <a:spcPts val="0"/>
              </a:spcBef>
              <a:buClr>
                <a:srgbClr val="FFFFFF"/>
              </a:buClr>
              <a:buFont typeface="Arial"/>
              <a:buChar char="-"/>
            </a:pPr>
            <a:r>
              <a:rPr lang="en-US" sz="3600" i="0" u="none" strike="noStrike" cap="none" dirty="0">
                <a:solidFill>
                  <a:srgbClr val="FFFFFF"/>
                </a:solidFill>
              </a:rPr>
              <a:t>Overdue 2020 fees</a:t>
            </a:r>
          </a:p>
          <a:p>
            <a:pPr lvl="1">
              <a:spcBef>
                <a:spcPts val="0"/>
              </a:spcBef>
              <a:buClr>
                <a:srgbClr val="FFFFFF"/>
              </a:buClr>
              <a:buChar char="-"/>
            </a:pPr>
            <a:r>
              <a:rPr lang="en-US" sz="3200" dirty="0">
                <a:solidFill>
                  <a:srgbClr val="FFFFFF"/>
                </a:solidFill>
              </a:rPr>
              <a:t>$445</a:t>
            </a:r>
          </a:p>
          <a:p>
            <a:pPr>
              <a:spcBef>
                <a:spcPts val="0"/>
              </a:spcBef>
              <a:buClr>
                <a:srgbClr val="FFFFFF"/>
              </a:buClr>
              <a:buChar char="-"/>
            </a:pPr>
            <a:r>
              <a:rPr lang="en-US" sz="3600" dirty="0">
                <a:solidFill>
                  <a:srgbClr val="FFFFFF"/>
                </a:solidFill>
              </a:rPr>
              <a:t>Net: -$285.44</a:t>
            </a:r>
          </a:p>
          <a:p>
            <a:pPr lvl="1">
              <a:spcBef>
                <a:spcPts val="0"/>
              </a:spcBef>
              <a:buClr>
                <a:srgbClr val="FFFFFF"/>
              </a:buClr>
              <a:buChar char="-"/>
            </a:pPr>
            <a:endParaRPr lang="en-US" sz="3200" i="0" u="none" strike="noStrike" cap="none" dirty="0">
              <a:solidFill>
                <a:srgbClr val="FFFFFF"/>
              </a:solidFill>
            </a:endParaRPr>
          </a:p>
          <a:p>
            <a:pPr marL="48260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endParaRPr lang="en-US" sz="3200" i="0" u="none" strike="noStrike" cap="none" dirty="0">
              <a:solidFill>
                <a:srgbClr val="FFFFFF"/>
              </a:solidFill>
            </a:endParaRPr>
          </a:p>
          <a:p>
            <a:pPr marL="9144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endParaRPr lang="en-US" sz="3200" i="0" u="none" strike="noStrike" cap="none" dirty="0">
              <a:solidFill>
                <a:srgbClr val="FFFFFF"/>
              </a:solidFill>
            </a:endParaRPr>
          </a:p>
          <a:p>
            <a:pPr marL="9144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endParaRPr lang="en-US" sz="3200" i="0" u="none" strike="noStrike" cap="none" dirty="0">
              <a:solidFill>
                <a:srgbClr val="FFFFFF"/>
              </a:solidFill>
            </a:endParaRPr>
          </a:p>
          <a:p>
            <a:pPr marL="9144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342900" marR="0" lvl="0" indent="-1397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4087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dirty="0">
                <a:solidFill>
                  <a:srgbClr val="FFFFFF"/>
                </a:solidFill>
              </a:rPr>
              <a:t>Proposed 2021-2022 Budget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140" name="Google Shape;140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Domain name and website: -$72.40</a:t>
            </a: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Tax reimbursement: -$500</a:t>
            </a:r>
            <a:endParaRPr dirty="0">
              <a:solidFill>
                <a:srgbClr val="FFFFFF"/>
              </a:solidFill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TGC Shirts: </a:t>
            </a:r>
          </a:p>
          <a:p>
            <a:pPr lvl="1">
              <a:spcBef>
                <a:spcPts val="0"/>
              </a:spcBef>
              <a:buClr>
                <a:srgbClr val="FFFFFF"/>
              </a:buClr>
              <a:buChar char="-"/>
            </a:pPr>
            <a:r>
              <a:rPr lang="en-US" sz="3200" i="0" u="none" strike="noStrike" cap="none" dirty="0">
                <a:solidFill>
                  <a:srgbClr val="FFFFFF"/>
                </a:solidFill>
              </a:rPr>
              <a:t>Small profit</a:t>
            </a:r>
          </a:p>
          <a:p>
            <a:pPr>
              <a:spcBef>
                <a:spcPts val="0"/>
              </a:spcBef>
              <a:buClr>
                <a:srgbClr val="FFFFFF"/>
              </a:buClr>
              <a:buChar char="-"/>
            </a:pPr>
            <a:r>
              <a:rPr lang="en-US" sz="3600" dirty="0">
                <a:solidFill>
                  <a:srgbClr val="FFFFFF"/>
                </a:solidFill>
              </a:rPr>
              <a:t>Fall Clinic: +$520</a:t>
            </a:r>
            <a:endParaRPr lang="en-US" sz="3600" i="0" u="none" strike="noStrike" cap="none" dirty="0">
              <a:solidFill>
                <a:srgbClr val="FFFFFF"/>
              </a:solidFill>
            </a:endParaRPr>
          </a:p>
          <a:p>
            <a:pPr>
              <a:spcBef>
                <a:spcPts val="0"/>
              </a:spcBef>
              <a:buClr>
                <a:srgbClr val="FFFFFF"/>
              </a:buClr>
              <a:buChar char="-"/>
            </a:pPr>
            <a:r>
              <a:rPr lang="en-US" sz="3600" dirty="0">
                <a:solidFill>
                  <a:srgbClr val="FFFFFF"/>
                </a:solidFill>
              </a:rPr>
              <a:t>TGC fees: +$600</a:t>
            </a:r>
          </a:p>
          <a:p>
            <a:pPr>
              <a:spcBef>
                <a:spcPts val="0"/>
              </a:spcBef>
              <a:buClr>
                <a:srgbClr val="FFFFFF"/>
              </a:buClr>
              <a:buChar char="-"/>
            </a:pPr>
            <a:r>
              <a:rPr lang="en-US" sz="3600" i="0" u="none" strike="noStrike" cap="none" dirty="0">
                <a:solidFill>
                  <a:srgbClr val="FFFFFF"/>
                </a:solidFill>
              </a:rPr>
              <a:t>Printing fliers and ads: -$100</a:t>
            </a:r>
          </a:p>
          <a:p>
            <a:pPr>
              <a:spcBef>
                <a:spcPts val="0"/>
              </a:spcBef>
              <a:buClr>
                <a:srgbClr val="FFFFFF"/>
              </a:buClr>
              <a:buChar char="-"/>
            </a:pPr>
            <a:r>
              <a:rPr lang="en-US" sz="3600" dirty="0">
                <a:solidFill>
                  <a:srgbClr val="FFFFFF"/>
                </a:solidFill>
              </a:rPr>
              <a:t>Nonprofit advisor: -$300</a:t>
            </a:r>
            <a:endParaRPr lang="en-US" sz="3600" i="0" u="none" strike="noStrike" cap="none" dirty="0">
              <a:solidFill>
                <a:srgbClr val="FFFFFF"/>
              </a:solidFill>
            </a:endParaRPr>
          </a:p>
          <a:p>
            <a:pPr marL="48260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endParaRPr lang="en-US" sz="3200" i="0" u="none" strike="noStrike" cap="none" dirty="0">
              <a:solidFill>
                <a:srgbClr val="FFFFFF"/>
              </a:solidFill>
            </a:endParaRPr>
          </a:p>
          <a:p>
            <a:pPr marL="9144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endParaRPr lang="en-US" sz="3200" i="0" u="none" strike="noStrike" cap="none" dirty="0">
              <a:solidFill>
                <a:srgbClr val="FFFFFF"/>
              </a:solidFill>
            </a:endParaRPr>
          </a:p>
          <a:p>
            <a:pPr marL="9144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endParaRPr lang="en-US" sz="3200" i="0" u="none" strike="noStrike" cap="none" dirty="0">
              <a:solidFill>
                <a:srgbClr val="FFFFFF"/>
              </a:solidFill>
            </a:endParaRPr>
          </a:p>
          <a:p>
            <a:pPr marL="9144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342900" marR="0" lvl="0" indent="-1397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642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Questions?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6" name="Google Shape;146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•"/>
            </a:pPr>
            <a:r>
              <a:rPr lang="en-US" sz="2480" dirty="0">
                <a:solidFill>
                  <a:srgbClr val="FFFFFF"/>
                </a:solidFill>
              </a:rPr>
              <a:t>Any questions about the presentation so far?</a:t>
            </a:r>
            <a:endParaRPr sz="2480" dirty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480" dirty="0">
              <a:solidFill>
                <a:srgbClr val="FFFFFF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•"/>
            </a:pPr>
            <a:r>
              <a:rPr lang="en-US" sz="2480" dirty="0">
                <a:solidFill>
                  <a:srgbClr val="FFFFFF"/>
                </a:solidFill>
              </a:rPr>
              <a:t>10min break / intermission</a:t>
            </a:r>
            <a:endParaRPr sz="2480" dirty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480" dirty="0">
              <a:solidFill>
                <a:srgbClr val="FFFFFF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•"/>
            </a:pPr>
            <a:r>
              <a:rPr lang="en-US" sz="2480" dirty="0">
                <a:solidFill>
                  <a:srgbClr val="FFFFFF"/>
                </a:solidFill>
              </a:rPr>
              <a:t>Next up:</a:t>
            </a:r>
            <a:endParaRPr sz="2480" dirty="0">
              <a:solidFill>
                <a:srgbClr val="FFFFFF"/>
              </a:solidFill>
            </a:endParaRPr>
          </a:p>
          <a:p>
            <a:pPr marL="742950" marR="0" lvl="1" indent="-26543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–"/>
            </a:pPr>
            <a:r>
              <a:rPr lang="en-US" sz="2480" dirty="0">
                <a:solidFill>
                  <a:srgbClr val="FFFFFF"/>
                </a:solidFill>
              </a:rPr>
              <a:t>2022 Meet Schedule</a:t>
            </a:r>
            <a:endParaRPr sz="2480" dirty="0">
              <a:solidFill>
                <a:srgbClr val="FFFFFF"/>
              </a:solidFill>
            </a:endParaRPr>
          </a:p>
          <a:p>
            <a:pPr marL="742950" marR="0" lvl="1" indent="-26543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–"/>
            </a:pPr>
            <a:r>
              <a:rPr lang="en-US" sz="2480" dirty="0">
                <a:solidFill>
                  <a:srgbClr val="FFFFFF"/>
                </a:solidFill>
              </a:rPr>
              <a:t>Shirt Designs</a:t>
            </a:r>
            <a:endParaRPr sz="2480" dirty="0">
              <a:solidFill>
                <a:srgbClr val="FFFFFF"/>
              </a:solidFill>
            </a:endParaRPr>
          </a:p>
          <a:p>
            <a:pPr marL="742950" marR="0" lvl="1" indent="-265430" algn="l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–"/>
            </a:pPr>
            <a:r>
              <a:rPr lang="en-US" sz="2480" dirty="0">
                <a:solidFill>
                  <a:srgbClr val="FFFFFF"/>
                </a:solidFill>
              </a:rPr>
              <a:t>TGC Board Elections</a:t>
            </a:r>
            <a:endParaRPr sz="2480" dirty="0">
              <a:solidFill>
                <a:srgbClr val="FFFFFF"/>
              </a:solidFill>
            </a:endParaRPr>
          </a:p>
          <a:p>
            <a:pPr marL="457200" marR="0" lvl="0" indent="0" algn="l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248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Scheduling Constraints</a:t>
            </a:r>
            <a:endParaRPr sz="3400">
              <a:solidFill>
                <a:srgbClr val="FFFFFF"/>
              </a:solidFill>
            </a:endParaRPr>
          </a:p>
        </p:txBody>
      </p:sp>
      <p:sp>
        <p:nvSpPr>
          <p:cNvPr id="158" name="Google Shape;158;p27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 dirty="0">
                <a:solidFill>
                  <a:srgbClr val="FFFFFF"/>
                </a:solidFill>
              </a:rPr>
              <a:t>Spring Break</a:t>
            </a:r>
            <a:endParaRPr dirty="0">
              <a:solidFill>
                <a:srgbClr val="FFFFFF"/>
              </a:solidFill>
            </a:endParaRPr>
          </a:p>
          <a:p>
            <a:pPr marL="742950" marR="0" lvl="1" indent="-222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 dirty="0">
                <a:solidFill>
                  <a:schemeClr val="lt1"/>
                </a:solidFill>
              </a:rPr>
              <a:t>Mar 7-11: Baylor, TCU</a:t>
            </a:r>
          </a:p>
          <a:p>
            <a:pPr marL="742950" marR="0" lvl="1" indent="-222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 dirty="0">
                <a:solidFill>
                  <a:schemeClr val="lt1"/>
                </a:solidFill>
              </a:rPr>
              <a:t>Mar 14-18: UT Austin, ACC, </a:t>
            </a:r>
            <a:r>
              <a:rPr lang="en-US" sz="1800" dirty="0" err="1">
                <a:solidFill>
                  <a:schemeClr val="lt1"/>
                </a:solidFill>
              </a:rPr>
              <a:t>TxSt</a:t>
            </a:r>
            <a:r>
              <a:rPr lang="en-US" sz="1800" dirty="0">
                <a:solidFill>
                  <a:schemeClr val="lt1"/>
                </a:solidFill>
              </a:rPr>
              <a:t>, UH, TAMU, SMU, UTD, UTA, Blinn, UNT, Tech</a:t>
            </a:r>
            <a:endParaRPr sz="1800" dirty="0">
              <a:solidFill>
                <a:schemeClr val="lt1"/>
              </a:solidFill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dirty="0">
                <a:solidFill>
                  <a:schemeClr val="lt1"/>
                </a:solidFill>
              </a:rPr>
              <a:t>Other big meets to avoid:</a:t>
            </a:r>
            <a:endParaRPr dirty="0">
              <a:solidFill>
                <a:schemeClr val="lt1"/>
              </a:solidFill>
            </a:endParaRPr>
          </a:p>
          <a:p>
            <a:pPr marL="742950" marR="0" lvl="1" indent="-22225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 dirty="0">
                <a:solidFill>
                  <a:schemeClr val="lt1"/>
                </a:solidFill>
              </a:rPr>
              <a:t>Metroplex</a:t>
            </a:r>
            <a:endParaRPr sz="1800" dirty="0">
              <a:solidFill>
                <a:schemeClr val="lt1"/>
              </a:solidFill>
            </a:endParaRPr>
          </a:p>
          <a:p>
            <a:pPr marL="742950" marR="0" lvl="1" indent="-22225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 dirty="0">
                <a:solidFill>
                  <a:schemeClr val="lt1"/>
                </a:solidFill>
              </a:rPr>
              <a:t>Simone Biles Challenge</a:t>
            </a:r>
          </a:p>
          <a:p>
            <a:pPr marL="742950" marR="0" lvl="1" indent="-22225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 dirty="0">
                <a:solidFill>
                  <a:schemeClr val="lt1"/>
                </a:solidFill>
              </a:rPr>
              <a:t>NAIGC Nationals April 14th-17th</a:t>
            </a:r>
            <a:endParaRPr lang="en-US" sz="2100" dirty="0">
              <a:solidFill>
                <a:schemeClr val="lt1"/>
              </a:solidFill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dirty="0">
                <a:solidFill>
                  <a:schemeClr val="lt1"/>
                </a:solidFill>
              </a:rPr>
              <a:t>Covid</a:t>
            </a: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8"/>
          <p:cNvSpPr txBox="1">
            <a:spLocks noGrp="1"/>
          </p:cNvSpPr>
          <p:nvPr>
            <p:ph type="title"/>
          </p:nvPr>
        </p:nvSpPr>
        <p:spPr>
          <a:xfrm>
            <a:off x="457200" y="9053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0" algn="ctr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 dirty="0">
                <a:solidFill>
                  <a:schemeClr val="lt1"/>
                </a:solidFill>
              </a:rPr>
              <a:t>April 2022</a:t>
            </a:r>
            <a:endParaRPr sz="3400" dirty="0">
              <a:solidFill>
                <a:srgbClr val="FFFFFF"/>
              </a:solidFill>
            </a:endParaRPr>
          </a:p>
        </p:txBody>
      </p:sp>
      <p:sp>
        <p:nvSpPr>
          <p:cNvPr id="164" name="Google Shape;164;p28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April 14-17: NAIGC Nationals</a:t>
            </a: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endParaRPr lang="en-US"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endParaRPr lang="en-US"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endParaRPr lang="en-US"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endParaRPr lang="en-US"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April 2</a:t>
            </a:r>
            <a:r>
              <a:rPr lang="en-US" sz="3000" baseline="30000" dirty="0">
                <a:solidFill>
                  <a:srgbClr val="FFFFFF"/>
                </a:solidFill>
              </a:rPr>
              <a:t>nd</a:t>
            </a:r>
            <a:r>
              <a:rPr lang="en-US" sz="3000" dirty="0">
                <a:solidFill>
                  <a:srgbClr val="FFFFFF"/>
                </a:solidFill>
              </a:rPr>
              <a:t>?</a:t>
            </a:r>
            <a:endParaRPr sz="3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9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0" algn="ctr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 dirty="0">
                <a:solidFill>
                  <a:schemeClr val="lt1"/>
                </a:solidFill>
              </a:rPr>
              <a:t>March 2022</a:t>
            </a:r>
            <a:endParaRPr sz="3400" dirty="0">
              <a:solidFill>
                <a:srgbClr val="FFFFFF"/>
              </a:solidFill>
            </a:endParaRPr>
          </a:p>
        </p:txBody>
      </p:sp>
      <p:sp>
        <p:nvSpPr>
          <p:cNvPr id="170" name="Google Shape;170;p29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26</a:t>
            </a:r>
            <a:r>
              <a:rPr lang="en-US" sz="3000" baseline="30000" dirty="0">
                <a:solidFill>
                  <a:srgbClr val="FFFFFF"/>
                </a:solidFill>
              </a:rPr>
              <a:t>th</a:t>
            </a:r>
            <a:r>
              <a:rPr lang="en-US" sz="3000" dirty="0">
                <a:solidFill>
                  <a:srgbClr val="FFFFFF"/>
                </a:solidFill>
              </a:rPr>
              <a:t>: A&amp;M</a:t>
            </a: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endParaRPr lang="en-US"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endParaRPr lang="en-US"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26</a:t>
            </a:r>
            <a:r>
              <a:rPr lang="en-US" sz="3000" baseline="30000" dirty="0">
                <a:solidFill>
                  <a:srgbClr val="FFFFFF"/>
                </a:solidFill>
              </a:rPr>
              <a:t>th</a:t>
            </a:r>
            <a:r>
              <a:rPr lang="en-US" sz="3000" dirty="0">
                <a:solidFill>
                  <a:srgbClr val="FFFFFF"/>
                </a:solidFill>
              </a:rPr>
              <a:t> is NCAA Men’s championship</a:t>
            </a: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endParaRPr lang="en-US"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Unknown dates: Tech, Powerhouse</a:t>
            </a: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r>
              <a:rPr lang="en-US" sz="3000" dirty="0">
                <a:solidFill>
                  <a:srgbClr val="FFFFFF"/>
                </a:solidFill>
              </a:rPr>
              <a:t>5</a:t>
            </a:r>
            <a:r>
              <a:rPr lang="en-US" sz="3000" baseline="30000" dirty="0">
                <a:solidFill>
                  <a:srgbClr val="FFFFFF"/>
                </a:solidFill>
              </a:rPr>
              <a:t>th</a:t>
            </a:r>
            <a:r>
              <a:rPr lang="en-US" sz="3000" dirty="0">
                <a:solidFill>
                  <a:srgbClr val="FFFFFF"/>
                </a:solidFill>
              </a:rPr>
              <a:t>: Houston</a:t>
            </a: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endParaRPr lang="en-US" sz="3000" dirty="0">
              <a:solidFill>
                <a:srgbClr val="FFFFFF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endParaRPr sz="3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0" algn="ctr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 dirty="0">
                <a:solidFill>
                  <a:schemeClr val="lt1"/>
                </a:solidFill>
              </a:rPr>
              <a:t>February 2022</a:t>
            </a:r>
            <a:endParaRPr sz="3400" dirty="0">
              <a:solidFill>
                <a:srgbClr val="FFFFFF"/>
              </a:solidFill>
            </a:endParaRPr>
          </a:p>
        </p:txBody>
      </p:sp>
      <p:sp>
        <p:nvSpPr>
          <p:cNvPr id="176" name="Google Shape;176;p30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000"/>
              <a:buChar char="•"/>
            </a:pPr>
            <a:r>
              <a:rPr lang="en-US" sz="3000" dirty="0">
                <a:solidFill>
                  <a:schemeClr val="lt1"/>
                </a:solidFill>
              </a:rPr>
              <a:t>19</a:t>
            </a:r>
            <a:r>
              <a:rPr lang="en-US" sz="3000" baseline="30000" dirty="0">
                <a:solidFill>
                  <a:schemeClr val="lt1"/>
                </a:solidFill>
              </a:rPr>
              <a:t>th</a:t>
            </a:r>
            <a:r>
              <a:rPr lang="en-US" sz="3000" dirty="0">
                <a:solidFill>
                  <a:schemeClr val="lt1"/>
                </a:solidFill>
              </a:rPr>
              <a:t>: UT Austin</a:t>
            </a: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000"/>
              <a:buChar char="•"/>
            </a:pPr>
            <a:endParaRPr lang="en-US" sz="3000" dirty="0">
              <a:solidFill>
                <a:schemeClr val="lt1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000"/>
              <a:buChar char="•"/>
            </a:pPr>
            <a:endParaRPr lang="en-US" sz="3000" dirty="0">
              <a:solidFill>
                <a:schemeClr val="lt1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000"/>
              <a:buChar char="•"/>
            </a:pPr>
            <a:r>
              <a:rPr lang="en-US" sz="3000" dirty="0">
                <a:solidFill>
                  <a:schemeClr val="lt1"/>
                </a:solidFill>
              </a:rPr>
              <a:t>Avoid Feb 19</a:t>
            </a:r>
            <a:r>
              <a:rPr lang="en-US" sz="3000" baseline="30000" dirty="0">
                <a:solidFill>
                  <a:schemeClr val="lt1"/>
                </a:solidFill>
              </a:rPr>
              <a:t>th</a:t>
            </a:r>
            <a:r>
              <a:rPr lang="en-US" sz="3000" dirty="0">
                <a:solidFill>
                  <a:schemeClr val="lt1"/>
                </a:solidFill>
              </a:rPr>
              <a:t> as it is Metroplex</a:t>
            </a: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000"/>
              <a:buChar char="•"/>
            </a:pPr>
            <a:endParaRPr lang="en-US" sz="3000" dirty="0">
              <a:solidFill>
                <a:schemeClr val="lt1"/>
              </a:solidFill>
            </a:endParaRPr>
          </a:p>
          <a:p>
            <a:pPr marL="342900" marR="0" lvl="0" indent="-3302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000"/>
              <a:buChar char="•"/>
            </a:pPr>
            <a:r>
              <a:rPr lang="en-US" sz="3000" dirty="0">
                <a:solidFill>
                  <a:schemeClr val="lt1"/>
                </a:solidFill>
              </a:rPr>
              <a:t>Unknown date: Tech, Houston, Powerhouse</a:t>
            </a:r>
            <a:endParaRPr sz="30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1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0" algn="ctr" rtl="0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 dirty="0">
                <a:solidFill>
                  <a:schemeClr val="lt1"/>
                </a:solidFill>
              </a:rPr>
              <a:t>January 2022</a:t>
            </a:r>
            <a:endParaRPr sz="3400" dirty="0">
              <a:solidFill>
                <a:schemeClr val="lt1"/>
              </a:solidFill>
            </a:endParaRPr>
          </a:p>
        </p:txBody>
      </p:sp>
      <p:sp>
        <p:nvSpPr>
          <p:cNvPr id="182" name="Google Shape;182;p31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17500">
              <a:buClr>
                <a:srgbClr val="FFFFFF"/>
              </a:buClr>
              <a:buSzPts val="2800"/>
            </a:pPr>
            <a:r>
              <a:rPr lang="en-US" sz="2800" dirty="0">
                <a:solidFill>
                  <a:schemeClr val="lt1"/>
                </a:solidFill>
              </a:rPr>
              <a:t>Unknown date: Tech, Houston, Powerhouse</a:t>
            </a:r>
          </a:p>
          <a:p>
            <a:pPr marL="342900" indent="-317500">
              <a:buClr>
                <a:srgbClr val="FFFFFF"/>
              </a:buClr>
              <a:buSzPts val="2800"/>
            </a:pPr>
            <a:r>
              <a:rPr lang="en-US" sz="2800" dirty="0">
                <a:solidFill>
                  <a:schemeClr val="lt1"/>
                </a:solidFill>
              </a:rPr>
              <a:t>HNI (SCL?) Jan 21/22?</a:t>
            </a:r>
          </a:p>
          <a:p>
            <a:pPr marL="342900" indent="-317500">
              <a:buClr>
                <a:srgbClr val="FFFFFF"/>
              </a:buClr>
              <a:buSzPts val="2800"/>
            </a:pPr>
            <a:endParaRPr lang="en-US" sz="2800" dirty="0">
              <a:solidFill>
                <a:schemeClr val="lt1"/>
              </a:solidFill>
            </a:endParaRPr>
          </a:p>
          <a:p>
            <a:pPr marL="342900" indent="-317500">
              <a:buClr>
                <a:srgbClr val="FFFFFF"/>
              </a:buClr>
              <a:buSzPts val="2800"/>
            </a:pPr>
            <a:r>
              <a:rPr lang="en-US" sz="2800" dirty="0">
                <a:solidFill>
                  <a:schemeClr val="lt1"/>
                </a:solidFill>
              </a:rPr>
              <a:t>Avoid Biles invite, Jan 27-30</a:t>
            </a:r>
          </a:p>
          <a:p>
            <a:pPr marL="342900" marR="0" lvl="0" indent="-3175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2800"/>
              <a:buChar char="•"/>
            </a:pPr>
            <a:endParaRPr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1"/>
          </p:nvPr>
        </p:nvSpPr>
        <p:spPr>
          <a:xfrm>
            <a:off x="457200" y="141765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 dirty="0">
                <a:solidFill>
                  <a:srgbClr val="FFFFFF"/>
                </a:solidFill>
              </a:rPr>
              <a:t>Approve 2020 Minutes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 sz="32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Roll Call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 sz="32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TGC </a:t>
            </a:r>
            <a:r>
              <a:rPr lang="en-US" dirty="0">
                <a:solidFill>
                  <a:srgbClr val="FFFFFF"/>
                </a:solidFill>
              </a:rPr>
              <a:t>Background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 sz="32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Current </a:t>
            </a:r>
            <a:r>
              <a:rPr lang="en-US" dirty="0">
                <a:solidFill>
                  <a:srgbClr val="FFFFFF"/>
                </a:solidFill>
              </a:rPr>
              <a:t>Objectives/Goals</a:t>
            </a:r>
            <a:endParaRPr dirty="0">
              <a:solidFill>
                <a:srgbClr val="FFFFFF"/>
              </a:solidFill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chemeClr val="lt1"/>
                </a:solidFill>
              </a:rPr>
              <a:t>Constitution/Rules Discussion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2022 Meet Schedule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2022 TGC Shirts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Elections</a:t>
            </a: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dirty="0">
                <a:solidFill>
                  <a:srgbClr val="FFFFFF"/>
                </a:solidFill>
              </a:rPr>
              <a:t>2022 Shirts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194" name="Google Shape;194;p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</a:pPr>
            <a:r>
              <a:rPr lang="en-US" dirty="0">
                <a:solidFill>
                  <a:srgbClr val="FFFFFF"/>
                </a:solidFill>
              </a:rPr>
              <a:t>We need a design</a:t>
            </a:r>
          </a:p>
          <a:p>
            <a:pPr marL="0" marR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</a:pPr>
            <a:r>
              <a:rPr lang="en-US" dirty="0" err="1">
                <a:solidFill>
                  <a:srgbClr val="FFFFFF"/>
                </a:solidFill>
              </a:rPr>
              <a:t>Dri</a:t>
            </a:r>
            <a:r>
              <a:rPr lang="en-US" dirty="0">
                <a:solidFill>
                  <a:srgbClr val="FFFFFF"/>
                </a:solidFill>
              </a:rPr>
              <a:t> fit or cotton?</a:t>
            </a: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dirty="0" err="1">
                <a:solidFill>
                  <a:srgbClr val="FFFFFF"/>
                </a:solidFill>
              </a:rPr>
              <a:t>Misc</a:t>
            </a:r>
            <a:r>
              <a:rPr lang="en-US" dirty="0">
                <a:solidFill>
                  <a:srgbClr val="FFFFFF"/>
                </a:solidFill>
              </a:rPr>
              <a:t> Nationals Updates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200" name="Google Shape;200;p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 dirty="0">
                <a:solidFill>
                  <a:srgbClr val="FFFFFF"/>
                </a:solidFill>
              </a:rPr>
              <a:t>First fee increases in several years to keep up with inflation</a:t>
            </a: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 dirty="0">
                <a:solidFill>
                  <a:srgbClr val="FFFFFF"/>
                </a:solidFill>
              </a:rPr>
              <a:t>Rules differences:</a:t>
            </a:r>
          </a:p>
          <a:p>
            <a:pPr lvl="1" indent="-4318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3200"/>
              <a:buChar char="•"/>
            </a:pPr>
            <a:r>
              <a:rPr lang="en-US" dirty="0">
                <a:solidFill>
                  <a:srgbClr val="FFFFFF"/>
                </a:solidFill>
              </a:rPr>
              <a:t>Men’s NCAA vs Modified NCAA</a:t>
            </a:r>
          </a:p>
          <a:p>
            <a:pPr lvl="1" indent="-4318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3200"/>
              <a:buChar char="•"/>
            </a:pPr>
            <a:r>
              <a:rPr lang="en-US" dirty="0">
                <a:solidFill>
                  <a:srgbClr val="FFFFFF"/>
                </a:solidFill>
              </a:rPr>
              <a:t>Men have developmental</a:t>
            </a:r>
          </a:p>
          <a:p>
            <a:pPr lvl="1" indent="-4318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3200"/>
              <a:buChar char="•"/>
            </a:pPr>
            <a:r>
              <a:rPr lang="en-US" dirty="0">
                <a:solidFill>
                  <a:srgbClr val="FFFFFF"/>
                </a:solidFill>
              </a:rPr>
              <a:t>Women have developmental and lv7</a:t>
            </a:r>
          </a:p>
          <a:p>
            <a:pPr lvl="1" indent="-4318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3200"/>
              <a:buChar char="•"/>
            </a:pPr>
            <a:r>
              <a:rPr lang="en-US" dirty="0">
                <a:solidFill>
                  <a:srgbClr val="FFFFFF"/>
                </a:solidFill>
              </a:rPr>
              <a:t>T&amp;T</a:t>
            </a:r>
          </a:p>
          <a:p>
            <a:pPr lvl="1" indent="-4318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3200"/>
              <a:buChar char="•"/>
            </a:pPr>
            <a:r>
              <a:rPr lang="en-US" dirty="0">
                <a:solidFill>
                  <a:srgbClr val="FFFFFF"/>
                </a:solidFill>
              </a:rPr>
              <a:t>Mixed Teams</a:t>
            </a:r>
          </a:p>
          <a:p>
            <a:pPr lvl="1" indent="-4318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3200"/>
              <a:buChar char="•"/>
            </a:pPr>
            <a:r>
              <a:rPr lang="en-US" dirty="0">
                <a:solidFill>
                  <a:srgbClr val="FFFFFF"/>
                </a:solidFill>
              </a:rPr>
              <a:t>Decathlon/Men on Wag VT</a:t>
            </a: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6"/>
          <p:cNvSpPr txBox="1">
            <a:spLocks noGrp="1"/>
          </p:cNvSpPr>
          <p:nvPr>
            <p:ph type="ctrTitle"/>
          </p:nvPr>
        </p:nvSpPr>
        <p:spPr>
          <a:xfrm>
            <a:off x="304800" y="2130425"/>
            <a:ext cx="8153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Anything else?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2" name="Google Shape;212;p36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 sz="3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Before we open the floor to elections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Elections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8" name="Google Shape;218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1. President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2. Vice President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3. Secretary/Treasurer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4. Directors (2)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5. Executive Director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Reminders for club reps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4" name="Google Shape;224;p38"/>
          <p:cNvSpPr txBox="1">
            <a:spLocks noGrp="1"/>
          </p:cNvSpPr>
          <p:nvPr>
            <p:ph type="body" idx="1"/>
          </p:nvPr>
        </p:nvSpPr>
        <p:spPr>
          <a:xfrm>
            <a:off x="457200" y="14176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FFFFFF"/>
                </a:solidFill>
              </a:rPr>
              <a:t>You should have a copy of this page printed to take home.</a:t>
            </a:r>
            <a:endParaRPr sz="2600" dirty="0">
              <a:solidFill>
                <a:srgbClr val="FFFFFF"/>
              </a:solidFill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Make sure your officers are subscribed to TGC email list</a:t>
            </a:r>
            <a:endParaRPr sz="2000" dirty="0">
              <a:solidFill>
                <a:srgbClr val="FFFFFF"/>
              </a:solidFill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Make sure your officers are subscribed to NAIGC announcement list</a:t>
            </a:r>
            <a:endParaRPr sz="2000" dirty="0">
              <a:solidFill>
                <a:srgbClr val="FFFFFF"/>
              </a:solidFill>
            </a:endParaRPr>
          </a:p>
          <a:p>
            <a:pPr marL="914400" marR="0" lvl="1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–"/>
            </a:pPr>
            <a:r>
              <a:rPr lang="en-US" sz="2000" dirty="0">
                <a:solidFill>
                  <a:srgbClr val="FFFFFF"/>
                </a:solidFill>
              </a:rPr>
              <a:t>you can remind gymnasts too as rules and nationals logistics are announced via that list</a:t>
            </a:r>
            <a:endParaRPr sz="2000" dirty="0">
              <a:solidFill>
                <a:srgbClr val="FFFFFF"/>
              </a:solidFill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Optionally your officers can be in the NAIGC discussion google group</a:t>
            </a:r>
            <a:endParaRPr sz="2000" dirty="0">
              <a:solidFill>
                <a:srgbClr val="FFFFFF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chemeClr val="lt1"/>
                </a:solidFill>
              </a:rPr>
              <a:t>If you have competing alumni/adults make sure they are subscribed to the alumni email list.</a:t>
            </a:r>
            <a:endParaRPr sz="2000" dirty="0">
              <a:solidFill>
                <a:srgbClr val="FFFFFF"/>
              </a:solidFill>
            </a:endParaRP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Poll your team if anyone is interested in making a shirt design</a:t>
            </a:r>
          </a:p>
          <a:p>
            <a: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Remind your team and the world to follow TGC social media!!!</a:t>
            </a:r>
            <a:endParaRPr sz="2000" dirty="0">
              <a:solidFill>
                <a:srgbClr val="FFFFFF"/>
              </a:solidFill>
            </a:endParaRPr>
          </a:p>
          <a:p>
            <a:pPr marL="914400" marR="0" lvl="1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–"/>
            </a:pPr>
            <a:r>
              <a:rPr lang="en-US" sz="2000" dirty="0">
                <a:solidFill>
                  <a:srgbClr val="FFFFFF"/>
                </a:solidFill>
              </a:rPr>
              <a:t>Also follow each other on social media. tgcgymnastics.com/teams</a:t>
            </a:r>
            <a:endParaRPr sz="2000" dirty="0">
              <a:solidFill>
                <a:srgbClr val="FFFFFF"/>
              </a:solidFill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457200" y="30126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Roll Call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1"/>
          </p:nvPr>
        </p:nvSpPr>
        <p:spPr>
          <a:xfrm>
            <a:off x="457200" y="13230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Roll Call</a:t>
            </a:r>
            <a:endParaRPr>
              <a:solidFill>
                <a:srgbClr val="FFFFFF"/>
              </a:solidFill>
            </a:endParaRPr>
          </a:p>
          <a:p>
            <a:pPr marL="914400" marR="0" lvl="1" indent="-406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Char char="-"/>
            </a:pPr>
            <a:r>
              <a:rPr lang="en-US">
                <a:solidFill>
                  <a:srgbClr val="FFFFFF"/>
                </a:solidFill>
              </a:rPr>
              <a:t>Have you moved gyms this year?</a:t>
            </a:r>
            <a:endParaRPr>
              <a:solidFill>
                <a:srgbClr val="FFFFFF"/>
              </a:solidFill>
            </a:endParaRPr>
          </a:p>
          <a:p>
            <a:pPr marL="914400" marR="0" lvl="1" indent="-406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Char char="-"/>
            </a:pPr>
            <a:r>
              <a:rPr lang="en-US">
                <a:solidFill>
                  <a:srgbClr val="FFFFFF"/>
                </a:solidFill>
              </a:rPr>
              <a:t>Are you unable to workout due to covid?</a:t>
            </a:r>
            <a:endParaRPr>
              <a:solidFill>
                <a:srgbClr val="FFFFFF"/>
              </a:solidFill>
            </a:endParaRPr>
          </a:p>
          <a:p>
            <a:pPr marL="914400" marR="0" lvl="1" indent="-406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Char char="-"/>
            </a:pPr>
            <a:r>
              <a:rPr lang="en-US">
                <a:solidFill>
                  <a:srgbClr val="FFFFFF"/>
                </a:solidFill>
              </a:rPr>
              <a:t>Do you know if you will be allowed to compete?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Survey Results</a:t>
            </a:r>
            <a:endParaRPr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A quick note on social media</a:t>
            </a: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endParaRPr sz="224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endParaRPr sz="2240">
              <a:solidFill>
                <a:srgbClr val="FFFFFF"/>
              </a:solidFill>
            </a:endParaRPr>
          </a:p>
          <a:p>
            <a:pPr marL="457200" marR="0" lvl="0" indent="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581660" marR="0" lvl="1" indent="0" algn="l" rtl="0">
              <a:lnSpc>
                <a:spcPct val="80000"/>
              </a:lnSpc>
              <a:spcBef>
                <a:spcPts val="392"/>
              </a:spcBef>
              <a:spcAft>
                <a:spcPts val="1600"/>
              </a:spcAft>
              <a:buClr>
                <a:schemeClr val="dk1"/>
              </a:buClr>
              <a:buSzPts val="1960"/>
              <a:buFont typeface="Arial"/>
              <a:buNone/>
            </a:pPr>
            <a:endParaRPr sz="196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TGC History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8" name="Google Shape;98;p17"/>
          <p:cNvSpPr txBox="1">
            <a:spLocks noGrp="1"/>
          </p:cNvSpPr>
          <p:nvPr>
            <p:ph type="body" idx="1"/>
          </p:nvPr>
        </p:nvSpPr>
        <p:spPr>
          <a:xfrm>
            <a:off x="457200" y="13230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 dirty="0">
                <a:solidFill>
                  <a:srgbClr val="FFFFFF"/>
                </a:solidFill>
              </a:rPr>
              <a:t>1979: TGCCC Founded, though clubs and competition existed beforehand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Teams began attending NAIGC nationals in early 90’s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2006(?): Constitution written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2012: Began collecting income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2016: Board expanded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2018: Registration and Scoring System</a:t>
            </a:r>
            <a:endParaRPr dirty="0">
              <a:solidFill>
                <a:srgbClr val="FFFFFF"/>
              </a:solidFill>
            </a:endParaRP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2019: Constitution cleanup</a:t>
            </a:r>
          </a:p>
          <a:p>
            <a:pPr marL="457200" marR="0" lvl="0" indent="-4318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 dirty="0">
                <a:solidFill>
                  <a:srgbClr val="FFFFFF"/>
                </a:solidFill>
              </a:rPr>
              <a:t>2022 (goal): attain 501c3 status</a:t>
            </a:r>
            <a:endParaRPr dirty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endParaRPr sz="2240" dirty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endParaRPr sz="2240" dirty="0">
              <a:solidFill>
                <a:srgbClr val="FFFFFF"/>
              </a:solidFill>
            </a:endParaRPr>
          </a:p>
          <a:p>
            <a:pPr marL="457200" marR="0" lvl="0" indent="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  <a:p>
            <a:pPr marL="581660" marR="0" lvl="1" indent="0" algn="l" rtl="0">
              <a:lnSpc>
                <a:spcPct val="80000"/>
              </a:lnSpc>
              <a:spcBef>
                <a:spcPts val="392"/>
              </a:spcBef>
              <a:spcAft>
                <a:spcPts val="1600"/>
              </a:spcAft>
              <a:buClr>
                <a:schemeClr val="dk1"/>
              </a:buClr>
              <a:buSzPts val="1960"/>
              <a:buFont typeface="Arial"/>
              <a:buNone/>
            </a:pPr>
            <a:endParaRPr sz="196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Current Objectives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4" name="Google Shape;104;p18"/>
          <p:cNvSpPr txBox="1">
            <a:spLocks noGrp="1"/>
          </p:cNvSpPr>
          <p:nvPr>
            <p:ph type="body" idx="1"/>
          </p:nvPr>
        </p:nvSpPr>
        <p:spPr>
          <a:xfrm>
            <a:off x="457200" y="1333850"/>
            <a:ext cx="8229600" cy="45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AutoNum type="arabicPeriod"/>
            </a:pPr>
            <a:r>
              <a:rPr lang="en-US">
                <a:solidFill>
                  <a:srgbClr val="FFFFFF"/>
                </a:solidFill>
              </a:rPr>
              <a:t>Education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-Alliance with Judging Organizations</a:t>
            </a:r>
            <a:endParaRPr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-Clinics/ Judging Courses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2. Outreach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-New Clubs</a:t>
            </a:r>
            <a:endParaRPr>
              <a:solidFill>
                <a:srgbClr val="FFFFFF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-Visibility to JO Clubs/High School Programs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-Marketing/Brand Development </a:t>
            </a:r>
            <a:endParaRPr>
              <a:solidFill>
                <a:srgbClr val="FFFFFF"/>
              </a:solidFill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Current </a:t>
            </a:r>
            <a:r>
              <a:rPr lang="en-US">
                <a:solidFill>
                  <a:srgbClr val="FFFFFF"/>
                </a:solidFill>
              </a:rPr>
              <a:t>Objectives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FFFFFF"/>
                </a:solidFill>
              </a:rPr>
              <a:t>3. Facilitating Competition</a:t>
            </a:r>
            <a:endParaRPr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FFFFFF"/>
                </a:solidFill>
              </a:rPr>
              <a:t>	-Streamline Meet Registrations</a:t>
            </a:r>
            <a:endParaRPr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FFFFFF"/>
                </a:solidFill>
              </a:rPr>
              <a:t>	-Streamline Competition Structure and 	Rules</a:t>
            </a:r>
            <a:endParaRPr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FFFFFF"/>
                </a:solidFill>
              </a:rPr>
              <a:t>	-Virtual Meet?</a:t>
            </a:r>
            <a:endParaRPr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FFFFFF"/>
                </a:solidFill>
              </a:rPr>
              <a:t>	-Dual Meets?</a:t>
            </a:r>
            <a:endParaRPr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FFFF"/>
                </a:solidFill>
              </a:rPr>
              <a:t>4. Operations</a:t>
            </a:r>
            <a:endParaRPr dirty="0"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FFFF"/>
                </a:solidFill>
              </a:rPr>
              <a:t>-Non-Profit Status</a:t>
            </a:r>
            <a:endParaRPr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342900" marR="0" lvl="0" indent="-1397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dirty="0">
                <a:solidFill>
                  <a:srgbClr val="FFFFFF"/>
                </a:solidFill>
              </a:rPr>
              <a:t>Proposed 2019-2020 Budget</a:t>
            </a:r>
            <a:endParaRPr dirty="0">
              <a:solidFill>
                <a:srgbClr val="FFFFFF"/>
              </a:solidFill>
            </a:endParaRPr>
          </a:p>
        </p:txBody>
      </p:sp>
      <p:pic>
        <p:nvPicPr>
          <p:cNvPr id="116" name="Google Shape;116;p20"/>
          <p:cNvPicPr preferRelativeResize="0"/>
          <p:nvPr/>
        </p:nvPicPr>
        <p:blipFill rotWithShape="1">
          <a:blip r:embed="rId3">
            <a:alphaModFix/>
          </a:blip>
          <a:srcRect l="-11557" t="7140"/>
          <a:stretch/>
        </p:blipFill>
        <p:spPr>
          <a:xfrm>
            <a:off x="1861688" y="1201250"/>
            <a:ext cx="4816175" cy="5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Actual 2019-2020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22" name="Google Shape;12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8450" y="1364330"/>
            <a:ext cx="6598100" cy="43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Actual 2019-2020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However, this just reflects unpaid fees from this past year. We have a few more outstanding fees, only one of which was paid this past year.</a:t>
            </a:r>
            <a:endParaRPr>
              <a:solidFill>
                <a:srgbClr val="FFFFFF"/>
              </a:solidFill>
            </a:endParaRPr>
          </a:p>
          <a:p>
            <a:pPr marL="342900" marR="0" lvl="0" indent="-1397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803</Words>
  <Application>Microsoft Office PowerPoint</Application>
  <PresentationFormat>On-screen Show (4:3)</PresentationFormat>
  <Paragraphs>172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Simple Light</vt:lpstr>
      <vt:lpstr>TGC Annual Meeting</vt:lpstr>
      <vt:lpstr>Agenda</vt:lpstr>
      <vt:lpstr>Roll Call</vt:lpstr>
      <vt:lpstr>TGC History</vt:lpstr>
      <vt:lpstr>Current Objectives</vt:lpstr>
      <vt:lpstr>Current Objectives</vt:lpstr>
      <vt:lpstr>Proposed 2019-2020 Budget</vt:lpstr>
      <vt:lpstr>Actual 2019-2020</vt:lpstr>
      <vt:lpstr>Actual 2019-2020</vt:lpstr>
      <vt:lpstr>TGC Fees 2012-2020</vt:lpstr>
      <vt:lpstr>Proposed 2020-2021 Budget</vt:lpstr>
      <vt:lpstr>Actual 2020-2021 Budget</vt:lpstr>
      <vt:lpstr>Proposed 2021-2022 Budget</vt:lpstr>
      <vt:lpstr>Questions?</vt:lpstr>
      <vt:lpstr>Scheduling Constraints</vt:lpstr>
      <vt:lpstr>April 2022</vt:lpstr>
      <vt:lpstr>March 2022</vt:lpstr>
      <vt:lpstr>February 2022</vt:lpstr>
      <vt:lpstr>January 2022</vt:lpstr>
      <vt:lpstr>2022 Shirts</vt:lpstr>
      <vt:lpstr>Misc Nationals Updates</vt:lpstr>
      <vt:lpstr>Anything else?</vt:lpstr>
      <vt:lpstr>Elections</vt:lpstr>
      <vt:lpstr>Reminders for club reps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TGC Annual Meeting</dc:title>
  <dc:creator>Andrew Hutcheson</dc:creator>
  <cp:lastModifiedBy>Andrew Hutcheson</cp:lastModifiedBy>
  <cp:revision>15</cp:revision>
  <dcterms:modified xsi:type="dcterms:W3CDTF">2021-10-15T01:08:28Z</dcterms:modified>
</cp:coreProperties>
</file>