
<file path=[Content_Types].xml><?xml version="1.0" encoding="utf-8"?>
<Types xmlns="http://schemas.openxmlformats.org/package/2006/content-types">
  <Default ContentType="image/jpeg" Extension="jpg"/>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2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30" roundtripDataSignature="AMtx7miZcQHYHbrV0FqfXZIYSpvT0WKFS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878CB363-7D00-48C3-9F1B-8AE525A2A452}">
  <a:tblStyle styleId="{878CB363-7D00-48C3-9F1B-8AE525A2A452}"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0" Type="http://customschemas.google.com/relationships/presentationmetadata" Target="meta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1pPr>
            <a:lvl2pPr indent="-317500" lvl="1" marL="914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2pPr>
            <a:lvl3pPr indent="-317500" lvl="2" marL="1371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3pPr>
            <a:lvl4pPr indent="-317500" lvl="3" marL="1828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4pPr>
            <a:lvl5pPr indent="-317500" lvl="4" marL="22860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5pPr>
            <a:lvl6pPr indent="-317500" lvl="5" marL="2743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6pPr>
            <a:lvl7pPr indent="-317500" lvl="6" marL="3200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7pPr>
            <a:lvl8pPr indent="-317500" lvl="7" marL="3657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8pPr>
            <a:lvl9pPr indent="-317500" lvl="8" marL="4114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p1: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58" name="Google Shape;58;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30a9b536941_1_5: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131" name="Google Shape;131;g30a9b536941_1_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30aebc2b3bf_0_0: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137" name="Google Shape;137;g30aebc2b3bf_0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13: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rPr lang="en-US"/>
              <a:t>mention new alum listserv</a:t>
            </a:r>
            <a:endParaRPr/>
          </a:p>
        </p:txBody>
      </p:sp>
      <p:sp>
        <p:nvSpPr>
          <p:cNvPr id="143" name="Google Shape;143;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11: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rPr lang="en-US"/>
              <a:t>mention new alum listserv</a:t>
            </a:r>
            <a:endParaRPr/>
          </a:p>
        </p:txBody>
      </p:sp>
      <p:sp>
        <p:nvSpPr>
          <p:cNvPr id="149" name="Google Shape;149;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7: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rPr lang="en-US"/>
              <a:t>mention new alum listserv</a:t>
            </a:r>
            <a:endParaRPr/>
          </a:p>
        </p:txBody>
      </p:sp>
      <p:sp>
        <p:nvSpPr>
          <p:cNvPr id="155" name="Google Shape;155;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14: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162" name="Google Shape;162;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17: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168" name="Google Shape;168;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16: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174" name="Google Shape;174;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15: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180" name="Google Shape;180;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18: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186" name="Google Shape;186;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p2: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83" name="Google Shape;83;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19: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342900" lvl="0" marL="342900" rtl="0" algn="l">
              <a:lnSpc>
                <a:spcPct val="115000"/>
              </a:lnSpc>
              <a:spcBef>
                <a:spcPts val="640"/>
              </a:spcBef>
              <a:spcAft>
                <a:spcPts val="0"/>
              </a:spcAft>
              <a:buClr>
                <a:schemeClr val="lt1"/>
              </a:buClr>
              <a:buSzPts val="3200"/>
              <a:buChar char="•"/>
            </a:pPr>
            <a:r>
              <a:rPr lang="en-US" sz="3200">
                <a:solidFill>
                  <a:schemeClr val="lt1"/>
                </a:solidFill>
                <a:latin typeface="Calibri"/>
                <a:ea typeface="Calibri"/>
                <a:cs typeface="Calibri"/>
                <a:sym typeface="Calibri"/>
              </a:rPr>
              <a:t>For TGC Hosts:</a:t>
            </a:r>
            <a:endParaRPr sz="3200">
              <a:solidFill>
                <a:schemeClr val="lt1"/>
              </a:solidFill>
              <a:latin typeface="Calibri"/>
              <a:ea typeface="Calibri"/>
              <a:cs typeface="Calibri"/>
              <a:sym typeface="Calibri"/>
            </a:endParaRPr>
          </a:p>
          <a:p>
            <a:pPr indent="-222250" lvl="1" marL="742950" rtl="0" algn="l">
              <a:lnSpc>
                <a:spcPct val="115000"/>
              </a:lnSpc>
              <a:spcBef>
                <a:spcPts val="560"/>
              </a:spcBef>
              <a:spcAft>
                <a:spcPts val="0"/>
              </a:spcAft>
              <a:buClr>
                <a:schemeClr val="lt1"/>
              </a:buClr>
              <a:buSzPts val="1800"/>
              <a:buChar char="–"/>
            </a:pPr>
            <a:r>
              <a:rPr lang="en-US" sz="1800">
                <a:solidFill>
                  <a:schemeClr val="lt1"/>
                </a:solidFill>
                <a:latin typeface="Calibri"/>
                <a:ea typeface="Calibri"/>
                <a:cs typeface="Calibri"/>
                <a:sym typeface="Calibri"/>
              </a:rPr>
              <a:t>Everyone said both open &amp; collegiate to their respective offered levels</a:t>
            </a:r>
            <a:endParaRPr sz="1800">
              <a:solidFill>
                <a:schemeClr val="lt1"/>
              </a:solidFill>
              <a:latin typeface="Calibri"/>
              <a:ea typeface="Calibri"/>
              <a:cs typeface="Calibri"/>
              <a:sym typeface="Calibri"/>
            </a:endParaRPr>
          </a:p>
          <a:p>
            <a:pPr indent="-222250" lvl="1" marL="742950" rtl="0" algn="l">
              <a:lnSpc>
                <a:spcPct val="115000"/>
              </a:lnSpc>
              <a:spcBef>
                <a:spcPts val="560"/>
              </a:spcBef>
              <a:spcAft>
                <a:spcPts val="0"/>
              </a:spcAft>
              <a:buClr>
                <a:schemeClr val="lt1"/>
              </a:buClr>
              <a:buSzPts val="1800"/>
              <a:buChar char="–"/>
            </a:pPr>
            <a:r>
              <a:rPr lang="en-US" sz="1800">
                <a:solidFill>
                  <a:schemeClr val="lt1"/>
                </a:solidFill>
                <a:latin typeface="Calibri"/>
                <a:ea typeface="Calibri"/>
                <a:cs typeface="Calibri"/>
                <a:sym typeface="Calibri"/>
              </a:rPr>
              <a:t>Everyone said modified capital cup (warm up each event before competing it)</a:t>
            </a:r>
            <a:endParaRPr sz="1800">
              <a:solidFill>
                <a:schemeClr val="lt1"/>
              </a:solidFill>
              <a:latin typeface="Calibri"/>
              <a:ea typeface="Calibri"/>
              <a:cs typeface="Calibri"/>
              <a:sym typeface="Calibri"/>
            </a:endParaRPr>
          </a:p>
          <a:p>
            <a:pPr indent="0" lvl="0" marL="0" rtl="0" algn="l">
              <a:lnSpc>
                <a:spcPct val="100000"/>
              </a:lnSpc>
              <a:spcBef>
                <a:spcPts val="0"/>
              </a:spcBef>
              <a:spcAft>
                <a:spcPts val="0"/>
              </a:spcAft>
              <a:buSzPts val="1400"/>
              <a:buNone/>
            </a:pPr>
            <a:r>
              <a:t/>
            </a:r>
            <a:endParaRPr/>
          </a:p>
        </p:txBody>
      </p:sp>
      <p:sp>
        <p:nvSpPr>
          <p:cNvPr id="192" name="Google Shape;192;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23: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198" name="Google Shape;198;p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p24: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204" name="Google Shape;204;p2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25: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rPr lang="en-US"/>
              <a:t>Describe Positions, (college students spiel),Take Nominees for Each Position, Vote For Each</a:t>
            </a:r>
            <a:endParaRPr/>
          </a:p>
        </p:txBody>
      </p:sp>
      <p:sp>
        <p:nvSpPr>
          <p:cNvPr id="210" name="Google Shape;210;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p26: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216" name="Google Shape;216;p2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30a9b536941_0_0: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89" name="Google Shape;89;g30a9b536941_0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3: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95" name="Google Shape;95;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1" name="Google Shape;101;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lang="en-US"/>
              <a:t>Andrew</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7" name="Google Shape;107;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6: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US"/>
              <a:t>* we would still prefer direct deposits or methods that don't have transaction fees</a:t>
            </a:r>
            <a:endParaRPr/>
          </a:p>
          <a:p>
            <a:pPr indent="0" lvl="0" marL="0" rtl="0" algn="l">
              <a:spcBef>
                <a:spcPts val="0"/>
              </a:spcBef>
              <a:spcAft>
                <a:spcPts val="0"/>
              </a:spcAft>
              <a:buClr>
                <a:schemeClr val="dk1"/>
              </a:buClr>
              <a:buSzPts val="1100"/>
              <a:buFont typeface="Arial"/>
              <a:buNone/>
            </a:pPr>
            <a:r>
              <a:rPr lang="en-US"/>
              <a:t>also the website meet pages should be faster, still can have a little more to do</a:t>
            </a:r>
            <a:endParaRPr/>
          </a:p>
          <a:p>
            <a:pPr indent="0" lvl="0" marL="0" rtl="0" algn="l">
              <a:lnSpc>
                <a:spcPct val="100000"/>
              </a:lnSpc>
              <a:spcBef>
                <a:spcPts val="0"/>
              </a:spcBef>
              <a:spcAft>
                <a:spcPts val="0"/>
              </a:spcAft>
              <a:buSzPts val="1400"/>
              <a:buNone/>
            </a:pPr>
            <a:r>
              <a:t/>
            </a:r>
            <a:endParaRPr/>
          </a:p>
        </p:txBody>
      </p:sp>
      <p:sp>
        <p:nvSpPr>
          <p:cNvPr id="113" name="Google Shape;113;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12: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119" name="Google Shape;119;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30a9b536941_1_0: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125" name="Google Shape;125;g30a9b536941_1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8"/>
          <p:cNvSpPr txBox="1"/>
          <p:nvPr>
            <p:ph type="ctrTitle"/>
          </p:nvPr>
        </p:nvSpPr>
        <p:spPr>
          <a:xfrm>
            <a:off x="311708" y="992767"/>
            <a:ext cx="8520600" cy="27369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28"/>
          <p:cNvSpPr txBox="1"/>
          <p:nvPr>
            <p:ph idx="1" type="subTitle"/>
          </p:nvPr>
        </p:nvSpPr>
        <p:spPr>
          <a:xfrm>
            <a:off x="311700" y="3778833"/>
            <a:ext cx="8520600" cy="10569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8"/>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7" name="Shape 47"/>
        <p:cNvGrpSpPr/>
        <p:nvPr/>
      </p:nvGrpSpPr>
      <p:grpSpPr>
        <a:xfrm>
          <a:off x="0" y="0"/>
          <a:ext cx="0" cy="0"/>
          <a:chOff x="0" y="0"/>
          <a:chExt cx="0" cy="0"/>
        </a:xfrm>
      </p:grpSpPr>
      <p:sp>
        <p:nvSpPr>
          <p:cNvPr id="48" name="Google Shape;48;p37"/>
          <p:cNvSpPr txBox="1"/>
          <p:nvPr>
            <p:ph idx="1" type="body"/>
          </p:nvPr>
        </p:nvSpPr>
        <p:spPr>
          <a:xfrm>
            <a:off x="311700" y="5640767"/>
            <a:ext cx="5998800" cy="8067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49" name="Google Shape;49;p37"/>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0" name="Shape 50"/>
        <p:cNvGrpSpPr/>
        <p:nvPr/>
      </p:nvGrpSpPr>
      <p:grpSpPr>
        <a:xfrm>
          <a:off x="0" y="0"/>
          <a:ext cx="0" cy="0"/>
          <a:chOff x="0" y="0"/>
          <a:chExt cx="0" cy="0"/>
        </a:xfrm>
      </p:grpSpPr>
      <p:sp>
        <p:nvSpPr>
          <p:cNvPr id="51" name="Google Shape;51;p38"/>
          <p:cNvSpPr txBox="1"/>
          <p:nvPr>
            <p:ph hasCustomPrompt="1" type="title"/>
          </p:nvPr>
        </p:nvSpPr>
        <p:spPr>
          <a:xfrm>
            <a:off x="311700" y="1474833"/>
            <a:ext cx="8520600" cy="26181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52" name="Google Shape;52;p38"/>
          <p:cNvSpPr txBox="1"/>
          <p:nvPr>
            <p:ph idx="1" type="body"/>
          </p:nvPr>
        </p:nvSpPr>
        <p:spPr>
          <a:xfrm>
            <a:off x="311700" y="4202967"/>
            <a:ext cx="8520600" cy="17343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53" name="Google Shape;53;p38"/>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39"/>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3" name="Shape 13"/>
        <p:cNvGrpSpPr/>
        <p:nvPr/>
      </p:nvGrpSpPr>
      <p:grpSpPr>
        <a:xfrm>
          <a:off x="0" y="0"/>
          <a:ext cx="0" cy="0"/>
          <a:chOff x="0" y="0"/>
          <a:chExt cx="0" cy="0"/>
        </a:xfrm>
      </p:grpSpPr>
      <p:sp>
        <p:nvSpPr>
          <p:cNvPr id="14" name="Google Shape;14;p29"/>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lvl="0" marR="0" algn="ctr">
              <a:lnSpc>
                <a:spcPct val="100000"/>
              </a:lnSpc>
              <a:spcBef>
                <a:spcPts val="0"/>
              </a:spcBef>
              <a:spcAft>
                <a:spcPts val="0"/>
              </a:spcAft>
              <a:buClr>
                <a:schemeClr val="dk1"/>
              </a:buClr>
              <a:buSzPts val="2800"/>
              <a:buFont typeface="Calibri"/>
              <a:buNone/>
              <a:defRPr b="0" i="0" sz="4400" u="none" cap="none" strike="noStrike">
                <a:solidFill>
                  <a:schemeClr val="dk1"/>
                </a:solidFill>
                <a:latin typeface="Calibri"/>
                <a:ea typeface="Calibri"/>
                <a:cs typeface="Calibri"/>
                <a:sym typeface="Calibri"/>
              </a:defRPr>
            </a:lvl1pPr>
            <a:lvl2pPr lvl="1" algn="l">
              <a:lnSpc>
                <a:spcPct val="100000"/>
              </a:lnSpc>
              <a:spcBef>
                <a:spcPts val="0"/>
              </a:spcBef>
              <a:spcAft>
                <a:spcPts val="0"/>
              </a:spcAft>
              <a:buSzPts val="2800"/>
              <a:buNone/>
              <a:defRPr sz="1800"/>
            </a:lvl2pPr>
            <a:lvl3pPr lvl="2" algn="l">
              <a:lnSpc>
                <a:spcPct val="100000"/>
              </a:lnSpc>
              <a:spcBef>
                <a:spcPts val="0"/>
              </a:spcBef>
              <a:spcAft>
                <a:spcPts val="0"/>
              </a:spcAft>
              <a:buSzPts val="2800"/>
              <a:buNone/>
              <a:defRPr sz="1800"/>
            </a:lvl3pPr>
            <a:lvl4pPr lvl="3" algn="l">
              <a:lnSpc>
                <a:spcPct val="100000"/>
              </a:lnSpc>
              <a:spcBef>
                <a:spcPts val="0"/>
              </a:spcBef>
              <a:spcAft>
                <a:spcPts val="0"/>
              </a:spcAft>
              <a:buSzPts val="2800"/>
              <a:buNone/>
              <a:defRPr sz="1800"/>
            </a:lvl4pPr>
            <a:lvl5pPr lvl="4" algn="l">
              <a:lnSpc>
                <a:spcPct val="100000"/>
              </a:lnSpc>
              <a:spcBef>
                <a:spcPts val="0"/>
              </a:spcBef>
              <a:spcAft>
                <a:spcPts val="0"/>
              </a:spcAft>
              <a:buSzPts val="2800"/>
              <a:buNone/>
              <a:defRPr sz="1800"/>
            </a:lvl5pPr>
            <a:lvl6pPr lvl="5" algn="l">
              <a:lnSpc>
                <a:spcPct val="100000"/>
              </a:lnSpc>
              <a:spcBef>
                <a:spcPts val="0"/>
              </a:spcBef>
              <a:spcAft>
                <a:spcPts val="0"/>
              </a:spcAft>
              <a:buSzPts val="2800"/>
              <a:buNone/>
              <a:defRPr sz="1800"/>
            </a:lvl6pPr>
            <a:lvl7pPr lvl="6" algn="l">
              <a:lnSpc>
                <a:spcPct val="100000"/>
              </a:lnSpc>
              <a:spcBef>
                <a:spcPts val="0"/>
              </a:spcBef>
              <a:spcAft>
                <a:spcPts val="0"/>
              </a:spcAft>
              <a:buSzPts val="2800"/>
              <a:buNone/>
              <a:defRPr sz="1800"/>
            </a:lvl7pPr>
            <a:lvl8pPr lvl="7" algn="l">
              <a:lnSpc>
                <a:spcPct val="100000"/>
              </a:lnSpc>
              <a:spcBef>
                <a:spcPts val="0"/>
              </a:spcBef>
              <a:spcAft>
                <a:spcPts val="0"/>
              </a:spcAft>
              <a:buSzPts val="2800"/>
              <a:buNone/>
              <a:defRPr sz="1800"/>
            </a:lvl8pPr>
            <a:lvl9pPr lvl="8" algn="l">
              <a:lnSpc>
                <a:spcPct val="100000"/>
              </a:lnSpc>
              <a:spcBef>
                <a:spcPts val="0"/>
              </a:spcBef>
              <a:spcAft>
                <a:spcPts val="0"/>
              </a:spcAft>
              <a:buSzPts val="2800"/>
              <a:buNone/>
              <a:defRPr sz="1800"/>
            </a:lvl9pPr>
          </a:lstStyle>
          <a:p/>
        </p:txBody>
      </p:sp>
      <p:sp>
        <p:nvSpPr>
          <p:cNvPr id="15" name="Google Shape;15;p29"/>
          <p:cNvSpPr txBox="1"/>
          <p:nvPr>
            <p:ph idx="1" type="body"/>
          </p:nvPr>
        </p:nvSpPr>
        <p:spPr>
          <a:xfrm>
            <a:off x="457200" y="1600200"/>
            <a:ext cx="8229600" cy="4526100"/>
          </a:xfrm>
          <a:prstGeom prst="rect">
            <a:avLst/>
          </a:prstGeom>
          <a:noFill/>
          <a:ln>
            <a:noFill/>
          </a:ln>
        </p:spPr>
        <p:txBody>
          <a:bodyPr anchorCtr="0" anchor="t" bIns="91425" lIns="91425" spcFirstLastPara="1" rIns="91425" wrap="square" tIns="91425">
            <a:noAutofit/>
          </a:bodyPr>
          <a:lstStyle>
            <a:lvl1pPr indent="-431800" lvl="0" marL="457200" marR="0" algn="l">
              <a:lnSpc>
                <a:spcPct val="115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algn="l">
              <a:lnSpc>
                <a:spcPct val="115000"/>
              </a:lnSpc>
              <a:spcBef>
                <a:spcPts val="16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algn="l">
              <a:lnSpc>
                <a:spcPct val="115000"/>
              </a:lnSpc>
              <a:spcBef>
                <a:spcPts val="16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algn="l">
              <a:lnSpc>
                <a:spcPct val="115000"/>
              </a:lnSpc>
              <a:spcBef>
                <a:spcPts val="16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algn="l">
              <a:lnSpc>
                <a:spcPct val="115000"/>
              </a:lnSpc>
              <a:spcBef>
                <a:spcPts val="16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algn="l">
              <a:lnSpc>
                <a:spcPct val="115000"/>
              </a:lnSpc>
              <a:spcBef>
                <a:spcPts val="16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algn="l">
              <a:lnSpc>
                <a:spcPct val="115000"/>
              </a:lnSpc>
              <a:spcBef>
                <a:spcPts val="16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algn="l">
              <a:lnSpc>
                <a:spcPct val="115000"/>
              </a:lnSpc>
              <a:spcBef>
                <a:spcPts val="16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algn="l">
              <a:lnSpc>
                <a:spcPct val="115000"/>
              </a:lnSpc>
              <a:spcBef>
                <a:spcPts val="1600"/>
              </a:spcBef>
              <a:spcAft>
                <a:spcPts val="160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6" name="Google Shape;16;p29"/>
          <p:cNvSpPr txBox="1"/>
          <p:nvPr>
            <p:ph idx="10" type="dt"/>
          </p:nvPr>
        </p:nvSpPr>
        <p:spPr>
          <a:xfrm>
            <a:off x="457200" y="6356350"/>
            <a:ext cx="2133600" cy="365100"/>
          </a:xfrm>
          <a:prstGeom prst="rect">
            <a:avLst/>
          </a:prstGeom>
          <a:noFill/>
          <a:ln>
            <a:noFill/>
          </a:ln>
        </p:spPr>
        <p:txBody>
          <a:bodyPr anchorCtr="0" anchor="ctr"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7" name="Google Shape;17;p29"/>
          <p:cNvSpPr txBox="1"/>
          <p:nvPr>
            <p:ph idx="11" type="ftr"/>
          </p:nvPr>
        </p:nvSpPr>
        <p:spPr>
          <a:xfrm>
            <a:off x="3124200" y="6356350"/>
            <a:ext cx="2895600" cy="365100"/>
          </a:xfrm>
          <a:prstGeom prst="rect">
            <a:avLst/>
          </a:prstGeom>
          <a:noFill/>
          <a:ln>
            <a:noFill/>
          </a:ln>
        </p:spPr>
        <p:txBody>
          <a:bodyPr anchorCtr="0" anchor="ctr" bIns="91425" lIns="91425" spcFirstLastPara="1" rIns="91425" wrap="square" tIns="91425">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8" name="Google Shape;18;p29"/>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9" name="Shape 19"/>
        <p:cNvGrpSpPr/>
        <p:nvPr/>
      </p:nvGrpSpPr>
      <p:grpSpPr>
        <a:xfrm>
          <a:off x="0" y="0"/>
          <a:ext cx="0" cy="0"/>
          <a:chOff x="0" y="0"/>
          <a:chExt cx="0" cy="0"/>
        </a:xfrm>
      </p:grpSpPr>
      <p:sp>
        <p:nvSpPr>
          <p:cNvPr id="20" name="Google Shape;20;p30"/>
          <p:cNvSpPr txBox="1"/>
          <p:nvPr>
            <p:ph type="title"/>
          </p:nvPr>
        </p:nvSpPr>
        <p:spPr>
          <a:xfrm>
            <a:off x="311700" y="2867800"/>
            <a:ext cx="8520600" cy="11223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21" name="Google Shape;21;p30"/>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2" name="Shape 22"/>
        <p:cNvGrpSpPr/>
        <p:nvPr/>
      </p:nvGrpSpPr>
      <p:grpSpPr>
        <a:xfrm>
          <a:off x="0" y="0"/>
          <a:ext cx="0" cy="0"/>
          <a:chOff x="0" y="0"/>
          <a:chExt cx="0" cy="0"/>
        </a:xfrm>
      </p:grpSpPr>
      <p:sp>
        <p:nvSpPr>
          <p:cNvPr id="23" name="Google Shape;23;p31"/>
          <p:cNvSpPr txBox="1"/>
          <p:nvPr>
            <p:ph type="title"/>
          </p:nvPr>
        </p:nvSpPr>
        <p:spPr>
          <a:xfrm>
            <a:off x="311700" y="593367"/>
            <a:ext cx="8520600" cy="7635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4" name="Google Shape;24;p31"/>
          <p:cNvSpPr txBox="1"/>
          <p:nvPr>
            <p:ph idx="1" type="body"/>
          </p:nvPr>
        </p:nvSpPr>
        <p:spPr>
          <a:xfrm>
            <a:off x="311700" y="1536633"/>
            <a:ext cx="8520600" cy="45552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25" name="Google Shape;25;p31"/>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6" name="Shape 26"/>
        <p:cNvGrpSpPr/>
        <p:nvPr/>
      </p:nvGrpSpPr>
      <p:grpSpPr>
        <a:xfrm>
          <a:off x="0" y="0"/>
          <a:ext cx="0" cy="0"/>
          <a:chOff x="0" y="0"/>
          <a:chExt cx="0" cy="0"/>
        </a:xfrm>
      </p:grpSpPr>
      <p:sp>
        <p:nvSpPr>
          <p:cNvPr id="27" name="Google Shape;27;p32"/>
          <p:cNvSpPr txBox="1"/>
          <p:nvPr>
            <p:ph type="title"/>
          </p:nvPr>
        </p:nvSpPr>
        <p:spPr>
          <a:xfrm>
            <a:off x="311700" y="593367"/>
            <a:ext cx="8520600" cy="7635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8" name="Google Shape;28;p32"/>
          <p:cNvSpPr txBox="1"/>
          <p:nvPr>
            <p:ph idx="1" type="body"/>
          </p:nvPr>
        </p:nvSpPr>
        <p:spPr>
          <a:xfrm>
            <a:off x="311700" y="1536633"/>
            <a:ext cx="3999900" cy="45552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9" name="Google Shape;29;p32"/>
          <p:cNvSpPr txBox="1"/>
          <p:nvPr>
            <p:ph idx="2" type="body"/>
          </p:nvPr>
        </p:nvSpPr>
        <p:spPr>
          <a:xfrm>
            <a:off x="4832400" y="1536633"/>
            <a:ext cx="3999900" cy="45552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0" name="Google Shape;30;p32"/>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33"/>
          <p:cNvSpPr txBox="1"/>
          <p:nvPr>
            <p:ph type="title"/>
          </p:nvPr>
        </p:nvSpPr>
        <p:spPr>
          <a:xfrm>
            <a:off x="311700" y="593367"/>
            <a:ext cx="8520600" cy="7635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33" name="Google Shape;33;p33"/>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4" name="Shape 34"/>
        <p:cNvGrpSpPr/>
        <p:nvPr/>
      </p:nvGrpSpPr>
      <p:grpSpPr>
        <a:xfrm>
          <a:off x="0" y="0"/>
          <a:ext cx="0" cy="0"/>
          <a:chOff x="0" y="0"/>
          <a:chExt cx="0" cy="0"/>
        </a:xfrm>
      </p:grpSpPr>
      <p:sp>
        <p:nvSpPr>
          <p:cNvPr id="35" name="Google Shape;35;p34"/>
          <p:cNvSpPr txBox="1"/>
          <p:nvPr>
            <p:ph type="title"/>
          </p:nvPr>
        </p:nvSpPr>
        <p:spPr>
          <a:xfrm>
            <a:off x="311700" y="740800"/>
            <a:ext cx="2808000" cy="1007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6" name="Google Shape;36;p34"/>
          <p:cNvSpPr txBox="1"/>
          <p:nvPr>
            <p:ph idx="1" type="body"/>
          </p:nvPr>
        </p:nvSpPr>
        <p:spPr>
          <a:xfrm>
            <a:off x="311700" y="1852800"/>
            <a:ext cx="2808000" cy="42393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7" name="Google Shape;37;p34"/>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8" name="Shape 38"/>
        <p:cNvGrpSpPr/>
        <p:nvPr/>
      </p:nvGrpSpPr>
      <p:grpSpPr>
        <a:xfrm>
          <a:off x="0" y="0"/>
          <a:ext cx="0" cy="0"/>
          <a:chOff x="0" y="0"/>
          <a:chExt cx="0" cy="0"/>
        </a:xfrm>
      </p:grpSpPr>
      <p:sp>
        <p:nvSpPr>
          <p:cNvPr id="39" name="Google Shape;39;p35"/>
          <p:cNvSpPr txBox="1"/>
          <p:nvPr>
            <p:ph type="title"/>
          </p:nvPr>
        </p:nvSpPr>
        <p:spPr>
          <a:xfrm>
            <a:off x="490250" y="600200"/>
            <a:ext cx="6367800" cy="54543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40" name="Google Shape;40;p35"/>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1" name="Shape 41"/>
        <p:cNvGrpSpPr/>
        <p:nvPr/>
      </p:nvGrpSpPr>
      <p:grpSpPr>
        <a:xfrm>
          <a:off x="0" y="0"/>
          <a:ext cx="0" cy="0"/>
          <a:chOff x="0" y="0"/>
          <a:chExt cx="0" cy="0"/>
        </a:xfrm>
      </p:grpSpPr>
      <p:sp>
        <p:nvSpPr>
          <p:cNvPr id="42" name="Google Shape;42;p36"/>
          <p:cNvSpPr/>
          <p:nvPr/>
        </p:nvSpPr>
        <p:spPr>
          <a:xfrm>
            <a:off x="4572000" y="-167"/>
            <a:ext cx="4572000" cy="68580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 name="Google Shape;43;p36"/>
          <p:cNvSpPr txBox="1"/>
          <p:nvPr>
            <p:ph type="title"/>
          </p:nvPr>
        </p:nvSpPr>
        <p:spPr>
          <a:xfrm>
            <a:off x="265500" y="1644233"/>
            <a:ext cx="4045200" cy="19764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44" name="Google Shape;44;p36"/>
          <p:cNvSpPr txBox="1"/>
          <p:nvPr>
            <p:ph idx="1" type="subTitle"/>
          </p:nvPr>
        </p:nvSpPr>
        <p:spPr>
          <a:xfrm>
            <a:off x="265500" y="3737433"/>
            <a:ext cx="4045200" cy="16467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5" name="Google Shape;45;p36"/>
          <p:cNvSpPr txBox="1"/>
          <p:nvPr>
            <p:ph idx="2" type="body"/>
          </p:nvPr>
        </p:nvSpPr>
        <p:spPr>
          <a:xfrm>
            <a:off x="4939500" y="965433"/>
            <a:ext cx="3837000" cy="49269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46" name="Google Shape;46;p36"/>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27"/>
          <p:cNvSpPr txBox="1"/>
          <p:nvPr>
            <p:ph type="title"/>
          </p:nvPr>
        </p:nvSpPr>
        <p:spPr>
          <a:xfrm>
            <a:off x="311700" y="593367"/>
            <a:ext cx="8520600" cy="7635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27"/>
          <p:cNvSpPr txBox="1"/>
          <p:nvPr>
            <p:ph idx="1" type="body"/>
          </p:nvPr>
        </p:nvSpPr>
        <p:spPr>
          <a:xfrm>
            <a:off x="311700" y="1536633"/>
            <a:ext cx="8520600" cy="45552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1600"/>
              </a:spcBef>
              <a:spcAft>
                <a:spcPts val="16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27"/>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0" Type="http://schemas.openxmlformats.org/officeDocument/2006/relationships/image" Target="../media/image2.png"/><Relationship Id="rId11" Type="http://schemas.openxmlformats.org/officeDocument/2006/relationships/image" Target="../media/image11.gif"/><Relationship Id="rId10" Type="http://schemas.openxmlformats.org/officeDocument/2006/relationships/image" Target="../media/image12.gif"/><Relationship Id="rId21" Type="http://schemas.openxmlformats.org/officeDocument/2006/relationships/image" Target="../media/image9.png"/><Relationship Id="rId13" Type="http://schemas.openxmlformats.org/officeDocument/2006/relationships/image" Target="../media/image5.png"/><Relationship Id="rId12" Type="http://schemas.openxmlformats.org/officeDocument/2006/relationships/image" Target="../media/image8.png"/><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0.png"/><Relationship Id="rId4" Type="http://schemas.openxmlformats.org/officeDocument/2006/relationships/image" Target="../media/image7.gif"/><Relationship Id="rId9" Type="http://schemas.openxmlformats.org/officeDocument/2006/relationships/image" Target="../media/image14.gif"/><Relationship Id="rId15" Type="http://schemas.openxmlformats.org/officeDocument/2006/relationships/image" Target="../media/image16.png"/><Relationship Id="rId14" Type="http://schemas.openxmlformats.org/officeDocument/2006/relationships/image" Target="../media/image1.png"/><Relationship Id="rId17" Type="http://schemas.openxmlformats.org/officeDocument/2006/relationships/image" Target="../media/image3.jpg"/><Relationship Id="rId16" Type="http://schemas.openxmlformats.org/officeDocument/2006/relationships/image" Target="../media/image15.jpg"/><Relationship Id="rId5" Type="http://schemas.openxmlformats.org/officeDocument/2006/relationships/image" Target="../media/image18.jpg"/><Relationship Id="rId19" Type="http://schemas.openxmlformats.org/officeDocument/2006/relationships/image" Target="../media/image13.jpg"/><Relationship Id="rId6" Type="http://schemas.openxmlformats.org/officeDocument/2006/relationships/image" Target="../media/image6.gif"/><Relationship Id="rId18" Type="http://schemas.openxmlformats.org/officeDocument/2006/relationships/image" Target="../media/image19.jpg"/><Relationship Id="rId7" Type="http://schemas.openxmlformats.org/officeDocument/2006/relationships/image" Target="../media/image17.gif"/><Relationship Id="rId8" Type="http://schemas.openxmlformats.org/officeDocument/2006/relationships/image" Target="../media/image4.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20.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
          <p:cNvSpPr txBox="1"/>
          <p:nvPr>
            <p:ph type="ctrTitle"/>
          </p:nvPr>
        </p:nvSpPr>
        <p:spPr>
          <a:xfrm>
            <a:off x="685800" y="1524000"/>
            <a:ext cx="7772400" cy="1470025"/>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200"/>
              <a:buFont typeface="Calibri"/>
              <a:buNone/>
            </a:pPr>
            <a:r>
              <a:rPr b="0" i="0" lang="en-US" sz="4400" u="none" cap="none" strike="noStrike">
                <a:solidFill>
                  <a:schemeClr val="dk1"/>
                </a:solidFill>
                <a:latin typeface="Calibri"/>
                <a:ea typeface="Calibri"/>
                <a:cs typeface="Calibri"/>
                <a:sym typeface="Calibri"/>
              </a:rPr>
              <a:t>TGC Annual Meeting</a:t>
            </a:r>
            <a:endParaRPr/>
          </a:p>
        </p:txBody>
      </p:sp>
      <p:sp>
        <p:nvSpPr>
          <p:cNvPr id="61" name="Google Shape;61;p1"/>
          <p:cNvSpPr txBox="1"/>
          <p:nvPr>
            <p:ph idx="1" type="subTitle"/>
          </p:nvPr>
        </p:nvSpPr>
        <p:spPr>
          <a:xfrm>
            <a:off x="1346500" y="3948112"/>
            <a:ext cx="6400800" cy="14622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888888"/>
              </a:buClr>
              <a:buSzPts val="2800"/>
              <a:buFont typeface="Arial"/>
              <a:buNone/>
            </a:pPr>
            <a:r>
              <a:rPr lang="en-US" sz="3200">
                <a:solidFill>
                  <a:srgbClr val="888888"/>
                </a:solidFill>
                <a:latin typeface="Calibri"/>
                <a:ea typeface="Calibri"/>
                <a:cs typeface="Calibri"/>
                <a:sym typeface="Calibri"/>
              </a:rPr>
              <a:t>Zoom</a:t>
            </a:r>
            <a:endParaRPr/>
          </a:p>
          <a:p>
            <a:pPr indent="0" lvl="0" marL="0" marR="0" rtl="0" algn="ctr">
              <a:lnSpc>
                <a:spcPct val="100000"/>
              </a:lnSpc>
              <a:spcBef>
                <a:spcPts val="0"/>
              </a:spcBef>
              <a:spcAft>
                <a:spcPts val="0"/>
              </a:spcAft>
              <a:buClr>
                <a:srgbClr val="888888"/>
              </a:buClr>
              <a:buSzPts val="2800"/>
              <a:buFont typeface="Arial"/>
              <a:buNone/>
            </a:pPr>
            <a:r>
              <a:rPr lang="en-US" sz="3200">
                <a:solidFill>
                  <a:srgbClr val="888888"/>
                </a:solidFill>
                <a:latin typeface="Calibri"/>
                <a:ea typeface="Calibri"/>
                <a:cs typeface="Calibri"/>
                <a:sym typeface="Calibri"/>
              </a:rPr>
              <a:t>Monday</a:t>
            </a:r>
            <a:r>
              <a:rPr lang="en-US" sz="3200">
                <a:solidFill>
                  <a:srgbClr val="888888"/>
                </a:solidFill>
                <a:latin typeface="Calibri"/>
                <a:ea typeface="Calibri"/>
                <a:cs typeface="Calibri"/>
                <a:sym typeface="Calibri"/>
              </a:rPr>
              <a:t> October</a:t>
            </a:r>
            <a:r>
              <a:rPr b="0" i="0" lang="en-US" sz="3200" u="none" cap="none" strike="noStrike">
                <a:solidFill>
                  <a:srgbClr val="888888"/>
                </a:solidFill>
                <a:latin typeface="Calibri"/>
                <a:ea typeface="Calibri"/>
                <a:cs typeface="Calibri"/>
                <a:sym typeface="Calibri"/>
              </a:rPr>
              <a:t> </a:t>
            </a:r>
            <a:r>
              <a:rPr lang="en-US" sz="3200">
                <a:solidFill>
                  <a:srgbClr val="888888"/>
                </a:solidFill>
                <a:latin typeface="Calibri"/>
                <a:ea typeface="Calibri"/>
                <a:cs typeface="Calibri"/>
                <a:sym typeface="Calibri"/>
              </a:rPr>
              <a:t>14</a:t>
            </a:r>
            <a:r>
              <a:rPr baseline="30000" lang="en-US"/>
              <a:t>th</a:t>
            </a:r>
            <a:r>
              <a:rPr b="0" i="0" lang="en-US" sz="3200" u="none" cap="none" strike="noStrike">
                <a:solidFill>
                  <a:srgbClr val="888888"/>
                </a:solidFill>
                <a:latin typeface="Calibri"/>
                <a:ea typeface="Calibri"/>
                <a:cs typeface="Calibri"/>
                <a:sym typeface="Calibri"/>
              </a:rPr>
              <a:t> 20</a:t>
            </a:r>
            <a:r>
              <a:rPr lang="en-US" sz="3200">
                <a:solidFill>
                  <a:srgbClr val="888888"/>
                </a:solidFill>
                <a:latin typeface="Calibri"/>
                <a:ea typeface="Calibri"/>
                <a:cs typeface="Calibri"/>
                <a:sym typeface="Calibri"/>
              </a:rPr>
              <a:t>24</a:t>
            </a:r>
            <a:endParaRPr/>
          </a:p>
        </p:txBody>
      </p:sp>
      <p:pic>
        <p:nvPicPr>
          <p:cNvPr id="62" name="Google Shape;62;p1"/>
          <p:cNvPicPr preferRelativeResize="0"/>
          <p:nvPr/>
        </p:nvPicPr>
        <p:blipFill rotWithShape="1">
          <a:blip r:embed="rId3">
            <a:alphaModFix/>
          </a:blip>
          <a:srcRect b="0" l="0" r="0" t="0"/>
          <a:stretch/>
        </p:blipFill>
        <p:spPr>
          <a:xfrm>
            <a:off x="8086724" y="457200"/>
            <a:ext cx="457200" cy="457200"/>
          </a:xfrm>
          <a:prstGeom prst="rect">
            <a:avLst/>
          </a:prstGeom>
          <a:noFill/>
          <a:ln>
            <a:noFill/>
          </a:ln>
        </p:spPr>
      </p:pic>
      <p:pic>
        <p:nvPicPr>
          <p:cNvPr id="63" name="Google Shape;63;p1"/>
          <p:cNvPicPr preferRelativeResize="0"/>
          <p:nvPr/>
        </p:nvPicPr>
        <p:blipFill rotWithShape="1">
          <a:blip r:embed="rId4">
            <a:alphaModFix/>
          </a:blip>
          <a:srcRect b="0" l="0" r="0" t="0"/>
          <a:stretch/>
        </p:blipFill>
        <p:spPr>
          <a:xfrm>
            <a:off x="6553200" y="517451"/>
            <a:ext cx="476250" cy="476250"/>
          </a:xfrm>
          <a:prstGeom prst="rect">
            <a:avLst/>
          </a:prstGeom>
          <a:noFill/>
          <a:ln>
            <a:noFill/>
          </a:ln>
        </p:spPr>
      </p:pic>
      <p:pic>
        <p:nvPicPr>
          <p:cNvPr id="64" name="Google Shape;64;p1"/>
          <p:cNvPicPr preferRelativeResize="0"/>
          <p:nvPr/>
        </p:nvPicPr>
        <p:blipFill rotWithShape="1">
          <a:blip r:embed="rId5">
            <a:alphaModFix/>
          </a:blip>
          <a:srcRect b="0" l="0" r="0" t="0"/>
          <a:stretch/>
        </p:blipFill>
        <p:spPr>
          <a:xfrm>
            <a:off x="5276850" y="457200"/>
            <a:ext cx="457200" cy="457200"/>
          </a:xfrm>
          <a:prstGeom prst="rect">
            <a:avLst/>
          </a:prstGeom>
          <a:noFill/>
          <a:ln>
            <a:noFill/>
          </a:ln>
        </p:spPr>
      </p:pic>
      <p:pic>
        <p:nvPicPr>
          <p:cNvPr id="65" name="Google Shape;65;p1"/>
          <p:cNvPicPr preferRelativeResize="0"/>
          <p:nvPr/>
        </p:nvPicPr>
        <p:blipFill rotWithShape="1">
          <a:blip r:embed="rId6">
            <a:alphaModFix/>
          </a:blip>
          <a:srcRect b="0" l="0" r="0" t="0"/>
          <a:stretch/>
        </p:blipFill>
        <p:spPr>
          <a:xfrm>
            <a:off x="3727030" y="517451"/>
            <a:ext cx="476250" cy="476250"/>
          </a:xfrm>
          <a:prstGeom prst="rect">
            <a:avLst/>
          </a:prstGeom>
          <a:noFill/>
          <a:ln>
            <a:noFill/>
          </a:ln>
        </p:spPr>
      </p:pic>
      <p:pic>
        <p:nvPicPr>
          <p:cNvPr id="66" name="Google Shape;66;p1"/>
          <p:cNvPicPr preferRelativeResize="0"/>
          <p:nvPr/>
        </p:nvPicPr>
        <p:blipFill rotWithShape="1">
          <a:blip r:embed="rId7">
            <a:alphaModFix/>
          </a:blip>
          <a:srcRect b="0" l="0" r="0" t="0"/>
          <a:stretch/>
        </p:blipFill>
        <p:spPr>
          <a:xfrm>
            <a:off x="2254103" y="536501"/>
            <a:ext cx="476250" cy="457200"/>
          </a:xfrm>
          <a:prstGeom prst="rect">
            <a:avLst/>
          </a:prstGeom>
          <a:noFill/>
          <a:ln>
            <a:noFill/>
          </a:ln>
        </p:spPr>
      </p:pic>
      <p:pic>
        <p:nvPicPr>
          <p:cNvPr id="67" name="Google Shape;67;p1"/>
          <p:cNvPicPr preferRelativeResize="0"/>
          <p:nvPr/>
        </p:nvPicPr>
        <p:blipFill rotWithShape="1">
          <a:blip r:embed="rId8">
            <a:alphaModFix/>
          </a:blip>
          <a:srcRect b="0" l="0" r="0" t="0"/>
          <a:stretch/>
        </p:blipFill>
        <p:spPr>
          <a:xfrm>
            <a:off x="691949" y="517451"/>
            <a:ext cx="400050" cy="466725"/>
          </a:xfrm>
          <a:prstGeom prst="rect">
            <a:avLst/>
          </a:prstGeom>
          <a:noFill/>
          <a:ln>
            <a:noFill/>
          </a:ln>
        </p:spPr>
      </p:pic>
      <p:pic>
        <p:nvPicPr>
          <p:cNvPr id="68" name="Google Shape;68;p1"/>
          <p:cNvPicPr preferRelativeResize="0"/>
          <p:nvPr/>
        </p:nvPicPr>
        <p:blipFill rotWithShape="1">
          <a:blip r:embed="rId9">
            <a:alphaModFix/>
          </a:blip>
          <a:srcRect b="0" l="0" r="0" t="0"/>
          <a:stretch/>
        </p:blipFill>
        <p:spPr>
          <a:xfrm>
            <a:off x="685800" y="6097194"/>
            <a:ext cx="333375" cy="457200"/>
          </a:xfrm>
          <a:prstGeom prst="rect">
            <a:avLst/>
          </a:prstGeom>
          <a:noFill/>
          <a:ln>
            <a:noFill/>
          </a:ln>
        </p:spPr>
      </p:pic>
      <p:pic>
        <p:nvPicPr>
          <p:cNvPr id="69" name="Google Shape;69;p1"/>
          <p:cNvPicPr preferRelativeResize="0"/>
          <p:nvPr/>
        </p:nvPicPr>
        <p:blipFill rotWithShape="1">
          <a:blip r:embed="rId10">
            <a:alphaModFix/>
          </a:blip>
          <a:srcRect b="0" l="0" r="0" t="0"/>
          <a:stretch/>
        </p:blipFill>
        <p:spPr>
          <a:xfrm>
            <a:off x="8077200" y="6276975"/>
            <a:ext cx="476250" cy="247650"/>
          </a:xfrm>
          <a:prstGeom prst="rect">
            <a:avLst/>
          </a:prstGeom>
          <a:noFill/>
          <a:ln>
            <a:noFill/>
          </a:ln>
        </p:spPr>
      </p:pic>
      <p:pic>
        <p:nvPicPr>
          <p:cNvPr id="70" name="Google Shape;70;p1"/>
          <p:cNvPicPr preferRelativeResize="0"/>
          <p:nvPr/>
        </p:nvPicPr>
        <p:blipFill rotWithShape="1">
          <a:blip r:embed="rId11">
            <a:alphaModFix/>
          </a:blip>
          <a:srcRect b="0" l="0" r="0" t="0"/>
          <a:stretch/>
        </p:blipFill>
        <p:spPr>
          <a:xfrm>
            <a:off x="3899160" y="2963024"/>
            <a:ext cx="1152600" cy="1152600"/>
          </a:xfrm>
          <a:prstGeom prst="rect">
            <a:avLst/>
          </a:prstGeom>
          <a:noFill/>
          <a:ln>
            <a:noFill/>
          </a:ln>
        </p:spPr>
      </p:pic>
      <p:pic>
        <p:nvPicPr>
          <p:cNvPr id="71" name="Google Shape;71;p1"/>
          <p:cNvPicPr preferRelativeResize="0"/>
          <p:nvPr/>
        </p:nvPicPr>
        <p:blipFill rotWithShape="1">
          <a:blip r:embed="rId12">
            <a:alphaModFix/>
          </a:blip>
          <a:srcRect b="0" l="0" r="0" t="0"/>
          <a:stretch/>
        </p:blipFill>
        <p:spPr>
          <a:xfrm>
            <a:off x="5313918" y="6138918"/>
            <a:ext cx="634921" cy="488889"/>
          </a:xfrm>
          <a:prstGeom prst="rect">
            <a:avLst/>
          </a:prstGeom>
          <a:noFill/>
          <a:ln>
            <a:noFill/>
          </a:ln>
        </p:spPr>
      </p:pic>
      <p:pic>
        <p:nvPicPr>
          <p:cNvPr id="72" name="Google Shape;72;p1"/>
          <p:cNvPicPr preferRelativeResize="0"/>
          <p:nvPr/>
        </p:nvPicPr>
        <p:blipFill rotWithShape="1">
          <a:blip r:embed="rId13">
            <a:alphaModFix/>
          </a:blip>
          <a:srcRect b="0" l="0" r="0" t="0"/>
          <a:stretch/>
        </p:blipFill>
        <p:spPr>
          <a:xfrm>
            <a:off x="2023862" y="6210295"/>
            <a:ext cx="936731" cy="374692"/>
          </a:xfrm>
          <a:prstGeom prst="rect">
            <a:avLst/>
          </a:prstGeom>
          <a:noFill/>
          <a:ln>
            <a:noFill/>
          </a:ln>
        </p:spPr>
      </p:pic>
      <p:pic>
        <p:nvPicPr>
          <p:cNvPr id="73" name="Google Shape;73;p1"/>
          <p:cNvPicPr preferRelativeResize="0"/>
          <p:nvPr/>
        </p:nvPicPr>
        <p:blipFill rotWithShape="1">
          <a:blip r:embed="rId14">
            <a:alphaModFix/>
          </a:blip>
          <a:srcRect b="0" l="0" r="0" t="0"/>
          <a:stretch/>
        </p:blipFill>
        <p:spPr>
          <a:xfrm>
            <a:off x="3647694" y="6084922"/>
            <a:ext cx="634921" cy="558730"/>
          </a:xfrm>
          <a:prstGeom prst="rect">
            <a:avLst/>
          </a:prstGeom>
          <a:noFill/>
          <a:ln>
            <a:noFill/>
          </a:ln>
        </p:spPr>
      </p:pic>
      <p:pic>
        <p:nvPicPr>
          <p:cNvPr id="74" name="Google Shape;74;p1"/>
          <p:cNvPicPr preferRelativeResize="0"/>
          <p:nvPr/>
        </p:nvPicPr>
        <p:blipFill rotWithShape="1">
          <a:blip r:embed="rId15">
            <a:alphaModFix/>
          </a:blip>
          <a:srcRect b="0" l="0" r="0" t="0"/>
          <a:stretch/>
        </p:blipFill>
        <p:spPr>
          <a:xfrm>
            <a:off x="6711989" y="6270657"/>
            <a:ext cx="634921" cy="253968"/>
          </a:xfrm>
          <a:prstGeom prst="rect">
            <a:avLst/>
          </a:prstGeom>
          <a:noFill/>
          <a:ln>
            <a:noFill/>
          </a:ln>
        </p:spPr>
      </p:pic>
      <p:pic>
        <p:nvPicPr>
          <p:cNvPr id="75" name="Google Shape;75;p1"/>
          <p:cNvPicPr preferRelativeResize="0"/>
          <p:nvPr/>
        </p:nvPicPr>
        <p:blipFill rotWithShape="1">
          <a:blip r:embed="rId16">
            <a:alphaModFix/>
          </a:blip>
          <a:srcRect b="0" l="0" r="0" t="0"/>
          <a:stretch/>
        </p:blipFill>
        <p:spPr>
          <a:xfrm>
            <a:off x="7985049" y="3276600"/>
            <a:ext cx="495300" cy="544830"/>
          </a:xfrm>
          <a:prstGeom prst="rect">
            <a:avLst/>
          </a:prstGeom>
          <a:noFill/>
          <a:ln>
            <a:noFill/>
          </a:ln>
        </p:spPr>
      </p:pic>
      <p:pic>
        <p:nvPicPr>
          <p:cNvPr id="76" name="Google Shape;76;p1"/>
          <p:cNvPicPr preferRelativeResize="0"/>
          <p:nvPr/>
        </p:nvPicPr>
        <p:blipFill rotWithShape="1">
          <a:blip r:embed="rId17">
            <a:alphaModFix/>
          </a:blip>
          <a:srcRect b="0" l="0" r="0" t="0"/>
          <a:stretch/>
        </p:blipFill>
        <p:spPr>
          <a:xfrm>
            <a:off x="495701" y="3334473"/>
            <a:ext cx="792545" cy="475527"/>
          </a:xfrm>
          <a:prstGeom prst="rect">
            <a:avLst/>
          </a:prstGeom>
          <a:noFill/>
          <a:ln>
            <a:noFill/>
          </a:ln>
        </p:spPr>
      </p:pic>
      <p:pic>
        <p:nvPicPr>
          <p:cNvPr id="77" name="Google Shape;77;p1"/>
          <p:cNvPicPr preferRelativeResize="0"/>
          <p:nvPr/>
        </p:nvPicPr>
        <p:blipFill rotWithShape="1">
          <a:blip r:embed="rId18">
            <a:alphaModFix/>
          </a:blip>
          <a:srcRect b="0" l="0" r="0" t="0"/>
          <a:stretch/>
        </p:blipFill>
        <p:spPr>
          <a:xfrm>
            <a:off x="584793" y="1744900"/>
            <a:ext cx="614363" cy="614363"/>
          </a:xfrm>
          <a:prstGeom prst="rect">
            <a:avLst/>
          </a:prstGeom>
          <a:noFill/>
          <a:ln>
            <a:noFill/>
          </a:ln>
        </p:spPr>
      </p:pic>
      <p:pic>
        <p:nvPicPr>
          <p:cNvPr id="78" name="Google Shape;78;p1"/>
          <p:cNvPicPr preferRelativeResize="0"/>
          <p:nvPr/>
        </p:nvPicPr>
        <p:blipFill rotWithShape="1">
          <a:blip r:embed="rId19">
            <a:alphaModFix/>
          </a:blip>
          <a:srcRect b="0" l="0" r="0" t="0"/>
          <a:stretch/>
        </p:blipFill>
        <p:spPr>
          <a:xfrm>
            <a:off x="469120" y="4705350"/>
            <a:ext cx="762000" cy="628650"/>
          </a:xfrm>
          <a:prstGeom prst="rect">
            <a:avLst/>
          </a:prstGeom>
          <a:noFill/>
          <a:ln>
            <a:noFill/>
          </a:ln>
        </p:spPr>
      </p:pic>
      <p:pic>
        <p:nvPicPr>
          <p:cNvPr id="79" name="Google Shape;79;p1"/>
          <p:cNvPicPr preferRelativeResize="0"/>
          <p:nvPr/>
        </p:nvPicPr>
        <p:blipFill rotWithShape="1">
          <a:blip r:embed="rId20">
            <a:alphaModFix/>
          </a:blip>
          <a:srcRect b="0" l="0" r="0" t="0"/>
          <a:stretch/>
        </p:blipFill>
        <p:spPr>
          <a:xfrm>
            <a:off x="8000210" y="1916000"/>
            <a:ext cx="563326" cy="512125"/>
          </a:xfrm>
          <a:prstGeom prst="rect">
            <a:avLst/>
          </a:prstGeom>
          <a:noFill/>
          <a:ln>
            <a:noFill/>
          </a:ln>
        </p:spPr>
      </p:pic>
      <p:pic>
        <p:nvPicPr>
          <p:cNvPr id="80" name="Google Shape;80;p1"/>
          <p:cNvPicPr preferRelativeResize="0"/>
          <p:nvPr/>
        </p:nvPicPr>
        <p:blipFill rotWithShape="1">
          <a:blip r:embed="rId21">
            <a:alphaModFix/>
          </a:blip>
          <a:srcRect b="0" l="0" r="0" t="0"/>
          <a:stretch/>
        </p:blipFill>
        <p:spPr>
          <a:xfrm>
            <a:off x="7964400" y="4731739"/>
            <a:ext cx="634925" cy="6349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32" name="Shape 132"/>
        <p:cNvGrpSpPr/>
        <p:nvPr/>
      </p:nvGrpSpPr>
      <p:grpSpPr>
        <a:xfrm>
          <a:off x="0" y="0"/>
          <a:ext cx="0" cy="0"/>
          <a:chOff x="0" y="0"/>
          <a:chExt cx="0" cy="0"/>
        </a:xfrm>
      </p:grpSpPr>
      <p:sp>
        <p:nvSpPr>
          <p:cNvPr id="133" name="Google Shape;133;g30a9b536941_1_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2800"/>
              <a:buNone/>
            </a:pPr>
            <a:r>
              <a:rPr b="0" i="0" lang="en-US" sz="4400" u="none" strike="noStrike">
                <a:solidFill>
                  <a:srgbClr val="FFFFFF"/>
                </a:solidFill>
                <a:latin typeface="Calibri"/>
                <a:ea typeface="Calibri"/>
                <a:cs typeface="Calibri"/>
                <a:sym typeface="Calibri"/>
              </a:rPr>
              <a:t>Proposed Constitutional Changes</a:t>
            </a:r>
            <a:endParaRPr/>
          </a:p>
        </p:txBody>
      </p:sp>
      <p:sp>
        <p:nvSpPr>
          <p:cNvPr id="134" name="Google Shape;134;g30a9b536941_1_5"/>
          <p:cNvSpPr txBox="1"/>
          <p:nvPr>
            <p:ph idx="1" type="body"/>
          </p:nvPr>
        </p:nvSpPr>
        <p:spPr>
          <a:xfrm>
            <a:off x="97075" y="1190700"/>
            <a:ext cx="8752500" cy="4935600"/>
          </a:xfrm>
          <a:prstGeom prst="rect">
            <a:avLst/>
          </a:prstGeom>
          <a:noFill/>
          <a:ln>
            <a:noFill/>
          </a:ln>
        </p:spPr>
        <p:txBody>
          <a:bodyPr anchorCtr="0" anchor="t" bIns="45700" lIns="91425" spcFirstLastPara="1" rIns="91425" wrap="square" tIns="45700">
            <a:noAutofit/>
          </a:bodyPr>
          <a:lstStyle/>
          <a:p>
            <a:pPr indent="-336550" lvl="0" marL="457200" rtl="0" algn="l">
              <a:lnSpc>
                <a:spcPct val="100000"/>
              </a:lnSpc>
              <a:spcBef>
                <a:spcPts val="0"/>
              </a:spcBef>
              <a:spcAft>
                <a:spcPts val="0"/>
              </a:spcAft>
              <a:buClr>
                <a:schemeClr val="lt1"/>
              </a:buClr>
              <a:buSzPts val="1700"/>
              <a:buFont typeface="Calibri"/>
              <a:buChar char="•"/>
            </a:pPr>
            <a:r>
              <a:rPr lang="en-US" sz="1700">
                <a:solidFill>
                  <a:schemeClr val="lt1"/>
                </a:solidFill>
              </a:rPr>
              <a:t>Team Awards:</a:t>
            </a:r>
            <a:endParaRPr sz="1700">
              <a:solidFill>
                <a:schemeClr val="lt1"/>
              </a:solidFill>
            </a:endParaRPr>
          </a:p>
          <a:p>
            <a:pPr indent="-336550" lvl="1" marL="914400" rtl="0" algn="l">
              <a:lnSpc>
                <a:spcPct val="100000"/>
              </a:lnSpc>
              <a:spcBef>
                <a:spcPts val="0"/>
              </a:spcBef>
              <a:spcAft>
                <a:spcPts val="0"/>
              </a:spcAft>
              <a:buClr>
                <a:schemeClr val="lt1"/>
              </a:buClr>
              <a:buSzPts val="1700"/>
              <a:buFont typeface="Calibri"/>
              <a:buChar char="–"/>
            </a:pPr>
            <a:r>
              <a:rPr lang="en-US" sz="1700">
                <a:solidFill>
                  <a:schemeClr val="lt1"/>
                </a:solidFill>
              </a:rPr>
              <a:t>If there are less than or equal to three teams eligible for an award, the Meet Host has the discretion to determine how many teams to award, but must at least award the top team.</a:t>
            </a:r>
            <a:endParaRPr sz="1700">
              <a:solidFill>
                <a:schemeClr val="lt1"/>
              </a:solidFill>
            </a:endParaRPr>
          </a:p>
          <a:p>
            <a:pPr indent="-330200" lvl="1" marL="914400" rtl="0" algn="l">
              <a:lnSpc>
                <a:spcPct val="100000"/>
              </a:lnSpc>
              <a:spcBef>
                <a:spcPts val="0"/>
              </a:spcBef>
              <a:spcAft>
                <a:spcPts val="0"/>
              </a:spcAft>
              <a:buClr>
                <a:schemeClr val="lt1"/>
              </a:buClr>
              <a:buSzPts val="1600"/>
              <a:buFont typeface="Calibri"/>
              <a:buChar char="–"/>
            </a:pPr>
            <a:r>
              <a:rPr lang="en-US" sz="1700">
                <a:solidFill>
                  <a:schemeClr val="lt1"/>
                </a:solidFill>
              </a:rPr>
              <a:t>If there are more than three teams eligible for an award, the Meet Host will award the top three teams. </a:t>
            </a:r>
            <a:r>
              <a:rPr lang="en-US" sz="1700">
                <a:solidFill>
                  <a:srgbClr val="FF9900"/>
                </a:solidFill>
              </a:rPr>
              <a:t>All awarded teams and athletes should </a:t>
            </a:r>
            <a:r>
              <a:rPr lang="en-US" sz="1700">
                <a:solidFill>
                  <a:srgbClr val="FF9900"/>
                </a:solidFill>
              </a:rPr>
              <a:t>receive</a:t>
            </a:r>
            <a:r>
              <a:rPr lang="en-US" sz="1700">
                <a:solidFill>
                  <a:srgbClr val="FF9900"/>
                </a:solidFill>
              </a:rPr>
              <a:t> a physical award if </a:t>
            </a:r>
            <a:r>
              <a:rPr lang="en-US" sz="1700">
                <a:solidFill>
                  <a:srgbClr val="FF9900"/>
                </a:solidFill>
              </a:rPr>
              <a:t>offered.</a:t>
            </a:r>
            <a:endParaRPr sz="1700">
              <a:solidFill>
                <a:schemeClr val="lt1"/>
              </a:solidFill>
            </a:endParaRPr>
          </a:p>
          <a:p>
            <a:pPr indent="-336550" lvl="0" marL="457200" rtl="0" algn="l">
              <a:lnSpc>
                <a:spcPct val="107916"/>
              </a:lnSpc>
              <a:spcBef>
                <a:spcPts val="0"/>
              </a:spcBef>
              <a:spcAft>
                <a:spcPts val="0"/>
              </a:spcAft>
              <a:buClr>
                <a:srgbClr val="FFFFFF"/>
              </a:buClr>
              <a:buSzPts val="1700"/>
              <a:buFont typeface="Calibri"/>
              <a:buChar char="•"/>
            </a:pPr>
            <a:r>
              <a:rPr lang="en-US" sz="1700">
                <a:solidFill>
                  <a:srgbClr val="FFFFFF"/>
                </a:solidFill>
              </a:rPr>
              <a:t>The voting representative for the combined membership of open athletes will be determined by a majority vote of open athletes who competed and paid applicable fees during the most recent competition season. </a:t>
            </a:r>
            <a:r>
              <a:rPr lang="en-US" sz="1700" strike="sngStrike">
                <a:solidFill>
                  <a:srgbClr val="FF9900"/>
                </a:solidFill>
              </a:rPr>
              <a:t>The nomination period for the voting representative will commence four weeks prior to the Annual Meeting and last for one week. Immediately following the nomination period, there will be a one week voting period via an online poll, and the voting representative for the combined membership of open athletes will be determined two weeks prior to the Annual Meeting. </a:t>
            </a:r>
            <a:r>
              <a:rPr lang="en-US" sz="1700">
                <a:solidFill>
                  <a:srgbClr val="FF9900"/>
                </a:solidFill>
              </a:rPr>
              <a:t>The term will last until one of the following criteria are met:</a:t>
            </a:r>
            <a:endParaRPr sz="1700">
              <a:solidFill>
                <a:srgbClr val="FF9900"/>
              </a:solidFill>
            </a:endParaRPr>
          </a:p>
          <a:p>
            <a:pPr indent="-336550" lvl="1" marL="914400" rtl="0" algn="l">
              <a:lnSpc>
                <a:spcPct val="107916"/>
              </a:lnSpc>
              <a:spcBef>
                <a:spcPts val="0"/>
              </a:spcBef>
              <a:spcAft>
                <a:spcPts val="0"/>
              </a:spcAft>
              <a:buClr>
                <a:srgbClr val="FFFFFF"/>
              </a:buClr>
              <a:buSzPts val="1700"/>
              <a:buFont typeface="Calibri"/>
              <a:buChar char="–"/>
            </a:pPr>
            <a:r>
              <a:rPr lang="en-US" sz="1700">
                <a:solidFill>
                  <a:srgbClr val="FF9900"/>
                </a:solidFill>
              </a:rPr>
              <a:t>the position is vacant</a:t>
            </a:r>
            <a:endParaRPr sz="1700">
              <a:solidFill>
                <a:srgbClr val="FF9900"/>
              </a:solidFill>
            </a:endParaRPr>
          </a:p>
          <a:p>
            <a:pPr indent="-336550" lvl="1" marL="914400" rtl="0" algn="l">
              <a:lnSpc>
                <a:spcPct val="107916"/>
              </a:lnSpc>
              <a:spcBef>
                <a:spcPts val="0"/>
              </a:spcBef>
              <a:spcAft>
                <a:spcPts val="0"/>
              </a:spcAft>
              <a:buClr>
                <a:srgbClr val="FFFFFF"/>
              </a:buClr>
              <a:buSzPts val="1700"/>
              <a:buFont typeface="Calibri"/>
              <a:buChar char="–"/>
            </a:pPr>
            <a:r>
              <a:rPr lang="en-US" sz="1700">
                <a:solidFill>
                  <a:srgbClr val="FF9900"/>
                </a:solidFill>
              </a:rPr>
              <a:t>the board removes the representative </a:t>
            </a:r>
            <a:endParaRPr sz="1700">
              <a:solidFill>
                <a:srgbClr val="FF9900"/>
              </a:solidFill>
            </a:endParaRPr>
          </a:p>
          <a:p>
            <a:pPr indent="-336550" lvl="1" marL="914400" rtl="0" algn="l">
              <a:lnSpc>
                <a:spcPct val="107916"/>
              </a:lnSpc>
              <a:spcBef>
                <a:spcPts val="0"/>
              </a:spcBef>
              <a:spcAft>
                <a:spcPts val="0"/>
              </a:spcAft>
              <a:buClr>
                <a:srgbClr val="FFFFFF"/>
              </a:buClr>
              <a:buSzPts val="1700"/>
              <a:buFont typeface="Calibri"/>
              <a:buChar char="–"/>
            </a:pPr>
            <a:r>
              <a:rPr lang="en-US" sz="1700">
                <a:solidFill>
                  <a:srgbClr val="FF9900"/>
                </a:solidFill>
              </a:rPr>
              <a:t>there are other interested candidates between the previous competition season and next annual meeting, provided the current representative has served for at least one competition season</a:t>
            </a:r>
            <a:endParaRPr sz="2800">
              <a:solidFill>
                <a:srgbClr val="FF99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4">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4">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4">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4">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4">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4">
                                            <p:txEl>
                                              <p:pRg end="6" st="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38" name="Shape 138"/>
        <p:cNvGrpSpPr/>
        <p:nvPr/>
      </p:nvGrpSpPr>
      <p:grpSpPr>
        <a:xfrm>
          <a:off x="0" y="0"/>
          <a:ext cx="0" cy="0"/>
          <a:chOff x="0" y="0"/>
          <a:chExt cx="0" cy="0"/>
        </a:xfrm>
      </p:grpSpPr>
      <p:sp>
        <p:nvSpPr>
          <p:cNvPr id="139" name="Google Shape;139;g30aebc2b3bf_0_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2800"/>
              <a:buNone/>
            </a:pPr>
            <a:r>
              <a:rPr b="0" i="0" lang="en-US" sz="4400" u="none" strike="noStrike">
                <a:solidFill>
                  <a:srgbClr val="FFFFFF"/>
                </a:solidFill>
                <a:latin typeface="Calibri"/>
                <a:ea typeface="Calibri"/>
                <a:cs typeface="Calibri"/>
                <a:sym typeface="Calibri"/>
              </a:rPr>
              <a:t>Proposed Constitutional Changes</a:t>
            </a:r>
            <a:endParaRPr/>
          </a:p>
        </p:txBody>
      </p:sp>
      <p:sp>
        <p:nvSpPr>
          <p:cNvPr id="140" name="Google Shape;140;g30aebc2b3bf_0_0"/>
          <p:cNvSpPr txBox="1"/>
          <p:nvPr>
            <p:ph idx="1" type="body"/>
          </p:nvPr>
        </p:nvSpPr>
        <p:spPr>
          <a:xfrm>
            <a:off x="97075" y="1190700"/>
            <a:ext cx="8752500" cy="4935600"/>
          </a:xfrm>
          <a:prstGeom prst="rect">
            <a:avLst/>
          </a:prstGeom>
          <a:noFill/>
          <a:ln>
            <a:noFill/>
          </a:ln>
        </p:spPr>
        <p:txBody>
          <a:bodyPr anchorCtr="0" anchor="t" bIns="45700" lIns="91425" spcFirstLastPara="1" rIns="91425" wrap="square" tIns="45700">
            <a:noAutofit/>
          </a:bodyPr>
          <a:lstStyle/>
          <a:p>
            <a:pPr indent="-361950" lvl="0" marL="457200" rtl="0" algn="l">
              <a:lnSpc>
                <a:spcPct val="100000"/>
              </a:lnSpc>
              <a:spcBef>
                <a:spcPts val="0"/>
              </a:spcBef>
              <a:spcAft>
                <a:spcPts val="0"/>
              </a:spcAft>
              <a:buClr>
                <a:schemeClr val="lt1"/>
              </a:buClr>
              <a:buSzPts val="2100"/>
              <a:buFont typeface="Calibri"/>
              <a:buChar char="•"/>
            </a:pPr>
            <a:r>
              <a:rPr lang="en-US" sz="2100">
                <a:solidFill>
                  <a:schemeClr val="lt1"/>
                </a:solidFill>
              </a:rPr>
              <a:t>Minor Text Approvals</a:t>
            </a:r>
            <a:endParaRPr sz="2100">
              <a:solidFill>
                <a:schemeClr val="lt1"/>
              </a:solidFill>
            </a:endParaRPr>
          </a:p>
          <a:p>
            <a:pPr indent="0" lvl="0" marL="0" rtl="0" algn="l">
              <a:lnSpc>
                <a:spcPct val="100000"/>
              </a:lnSpc>
              <a:spcBef>
                <a:spcPts val="0"/>
              </a:spcBef>
              <a:spcAft>
                <a:spcPts val="0"/>
              </a:spcAft>
              <a:buNone/>
            </a:pPr>
            <a:r>
              <a:t/>
            </a:r>
            <a:endParaRPr sz="2100">
              <a:solidFill>
                <a:schemeClr val="lt1"/>
              </a:solidFill>
            </a:endParaRPr>
          </a:p>
          <a:p>
            <a:pPr indent="-323850" lvl="1" marL="914400" rtl="0" algn="l">
              <a:lnSpc>
                <a:spcPct val="100000"/>
              </a:lnSpc>
              <a:spcBef>
                <a:spcPts val="0"/>
              </a:spcBef>
              <a:spcAft>
                <a:spcPts val="0"/>
              </a:spcAft>
              <a:buClr>
                <a:schemeClr val="lt1"/>
              </a:buClr>
              <a:buSzPts val="1500"/>
              <a:buFont typeface="Calibri"/>
              <a:buChar char="–"/>
            </a:pPr>
            <a:r>
              <a:rPr lang="en-US" sz="1500">
                <a:solidFill>
                  <a:schemeClr val="lt1"/>
                </a:solidFill>
              </a:rPr>
              <a:t>The Board of Directors shall be </a:t>
            </a:r>
            <a:r>
              <a:rPr lang="en-US" sz="1500">
                <a:solidFill>
                  <a:srgbClr val="FF9900"/>
                </a:solidFill>
              </a:rPr>
              <a:t>composed </a:t>
            </a:r>
            <a:r>
              <a:rPr lang="en-US" sz="1500" strike="sngStrike">
                <a:solidFill>
                  <a:srgbClr val="FF9900"/>
                </a:solidFill>
              </a:rPr>
              <a:t>comprised</a:t>
            </a:r>
            <a:r>
              <a:rPr lang="en-US" sz="1500" strike="sngStrike">
                <a:solidFill>
                  <a:schemeClr val="lt1"/>
                </a:solidFill>
              </a:rPr>
              <a:t> </a:t>
            </a:r>
            <a:r>
              <a:rPr lang="en-US" sz="1500">
                <a:solidFill>
                  <a:schemeClr val="lt1"/>
                </a:solidFill>
              </a:rPr>
              <a:t>of five voting positions (President, Vice President, Secretary/Treasurer, and two Directors) plus an Executive Director. </a:t>
            </a:r>
            <a:endParaRPr sz="1500">
              <a:solidFill>
                <a:schemeClr val="lt1"/>
              </a:solidFill>
            </a:endParaRPr>
          </a:p>
          <a:p>
            <a:pPr indent="0" lvl="0" marL="0" rtl="0" algn="l">
              <a:lnSpc>
                <a:spcPct val="100000"/>
              </a:lnSpc>
              <a:spcBef>
                <a:spcPts val="0"/>
              </a:spcBef>
              <a:spcAft>
                <a:spcPts val="0"/>
              </a:spcAft>
              <a:buNone/>
            </a:pPr>
            <a:r>
              <a:t/>
            </a:r>
            <a:endParaRPr sz="1500">
              <a:solidFill>
                <a:schemeClr val="lt1"/>
              </a:solidFill>
            </a:endParaRPr>
          </a:p>
          <a:p>
            <a:pPr indent="-323850" lvl="1" marL="914400" rtl="0" algn="l">
              <a:lnSpc>
                <a:spcPct val="100000"/>
              </a:lnSpc>
              <a:spcBef>
                <a:spcPts val="0"/>
              </a:spcBef>
              <a:spcAft>
                <a:spcPts val="0"/>
              </a:spcAft>
              <a:buClr>
                <a:schemeClr val="lt1"/>
              </a:buClr>
              <a:buSzPts val="1500"/>
              <a:buFont typeface="Calibri"/>
              <a:buChar char="–"/>
            </a:pPr>
            <a:r>
              <a:rPr lang="en-US" sz="1500">
                <a:solidFill>
                  <a:schemeClr val="lt1"/>
                </a:solidFill>
              </a:rPr>
              <a:t>Immediately following confirmation of the meet schedule, the Meet Host should request judges. If </a:t>
            </a:r>
            <a:r>
              <a:rPr lang="en-US" sz="1500">
                <a:solidFill>
                  <a:srgbClr val="FF9900"/>
                </a:solidFill>
              </a:rPr>
              <a:t>the</a:t>
            </a:r>
            <a:r>
              <a:rPr lang="en-US" sz="1500">
                <a:solidFill>
                  <a:schemeClr val="lt1"/>
                </a:solidFill>
              </a:rPr>
              <a:t> host fails to request judges at least eight weeks prior to competition, the TGC has the right to revoke the privilege to use TGC resources for that competition. If judges have not been assigned four weeks prior to the competition, it is the responsibility of the Meet Host to follow up with the assigner. After judges have been assigned, it is the responsibility of the Meet Host to contact the assigned judges with information about the competition. See Appendix B for guidance related to requesting and obtaining judges for TGC competitions.</a:t>
            </a:r>
            <a:endParaRPr sz="1500">
              <a:solidFill>
                <a:schemeClr val="lt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0">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0">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0">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0">
                                            <p:txEl>
                                              <p:pRg end="4" st="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44" name="Shape 144"/>
        <p:cNvGrpSpPr/>
        <p:nvPr/>
      </p:nvGrpSpPr>
      <p:grpSpPr>
        <a:xfrm>
          <a:off x="0" y="0"/>
          <a:ext cx="0" cy="0"/>
          <a:chOff x="0" y="0"/>
          <a:chExt cx="0" cy="0"/>
        </a:xfrm>
      </p:grpSpPr>
      <p:sp>
        <p:nvSpPr>
          <p:cNvPr id="145" name="Google Shape;145;p1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Calibri"/>
              <a:buNone/>
            </a:pPr>
            <a:r>
              <a:rPr b="0" i="0" lang="en-US" sz="4400" u="none" cap="none" strike="noStrike">
                <a:solidFill>
                  <a:srgbClr val="FFFFFF"/>
                </a:solidFill>
                <a:latin typeface="Calibri"/>
                <a:ea typeface="Calibri"/>
                <a:cs typeface="Calibri"/>
                <a:sym typeface="Calibri"/>
              </a:rPr>
              <a:t>Any New Rules?</a:t>
            </a:r>
            <a:endParaRPr>
              <a:solidFill>
                <a:srgbClr val="FFFFFF"/>
              </a:solidFill>
            </a:endParaRPr>
          </a:p>
        </p:txBody>
      </p:sp>
      <p:sp>
        <p:nvSpPr>
          <p:cNvPr id="146" name="Google Shape;146;p13"/>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SzPts val="1100"/>
              <a:buNone/>
            </a:pPr>
            <a:r>
              <a:rPr lang="en-US" sz="2200">
                <a:solidFill>
                  <a:schemeClr val="lt1"/>
                </a:solidFill>
              </a:rPr>
              <a:t>Revisit </a:t>
            </a:r>
            <a:r>
              <a:rPr lang="en-US" sz="2200">
                <a:solidFill>
                  <a:schemeClr val="lt1"/>
                </a:solidFill>
              </a:rPr>
              <a:t>discussion</a:t>
            </a:r>
            <a:r>
              <a:rPr lang="en-US" sz="2200">
                <a:solidFill>
                  <a:schemeClr val="lt1"/>
                </a:solidFill>
              </a:rPr>
              <a:t> from summer meeting on ideas to make meets run faster:</a:t>
            </a:r>
            <a:endParaRPr sz="2200">
              <a:solidFill>
                <a:schemeClr val="lt1"/>
              </a:solidFill>
            </a:endParaRPr>
          </a:p>
          <a:p>
            <a:pPr indent="-336550" lvl="0" marL="457200" rtl="0" algn="l">
              <a:spcBef>
                <a:spcPts val="0"/>
              </a:spcBef>
              <a:spcAft>
                <a:spcPts val="0"/>
              </a:spcAft>
              <a:buClr>
                <a:schemeClr val="lt1"/>
              </a:buClr>
              <a:buSzPts val="1700"/>
              <a:buFont typeface="Times New Roman"/>
              <a:buChar char="●"/>
            </a:pPr>
            <a:r>
              <a:rPr lang="en-US" sz="2200">
                <a:solidFill>
                  <a:schemeClr val="lt1"/>
                </a:solidFill>
              </a:rPr>
              <a:t>Omitting a level</a:t>
            </a:r>
            <a:endParaRPr sz="2200">
              <a:solidFill>
                <a:schemeClr val="lt1"/>
              </a:solidFill>
            </a:endParaRPr>
          </a:p>
          <a:p>
            <a:pPr indent="-336550" lvl="0" marL="457200" rtl="0" algn="l">
              <a:spcBef>
                <a:spcPts val="0"/>
              </a:spcBef>
              <a:spcAft>
                <a:spcPts val="0"/>
              </a:spcAft>
              <a:buClr>
                <a:schemeClr val="lt1"/>
              </a:buClr>
              <a:buSzPts val="1700"/>
              <a:buFont typeface="Times New Roman"/>
              <a:buChar char="●"/>
            </a:pPr>
            <a:r>
              <a:rPr lang="en-US" sz="2200">
                <a:solidFill>
                  <a:schemeClr val="lt1"/>
                </a:solidFill>
              </a:rPr>
              <a:t>Further limiting competitors </a:t>
            </a:r>
            <a:endParaRPr sz="2200">
              <a:solidFill>
                <a:schemeClr val="lt1"/>
              </a:solidFill>
            </a:endParaRPr>
          </a:p>
          <a:p>
            <a:pPr indent="-336550" lvl="0" marL="457200" rtl="0" algn="l">
              <a:spcBef>
                <a:spcPts val="0"/>
              </a:spcBef>
              <a:spcAft>
                <a:spcPts val="0"/>
              </a:spcAft>
              <a:buClr>
                <a:schemeClr val="lt1"/>
              </a:buClr>
              <a:buSzPts val="1700"/>
              <a:buFont typeface="Times New Roman"/>
              <a:buChar char="●"/>
            </a:pPr>
            <a:r>
              <a:rPr lang="en-US" sz="2200">
                <a:solidFill>
                  <a:schemeClr val="lt1"/>
                </a:solidFill>
              </a:rPr>
              <a:t>Person designated to check that teams are moving along correctly</a:t>
            </a:r>
            <a:endParaRPr sz="2200">
              <a:solidFill>
                <a:schemeClr val="lt1"/>
              </a:solidFill>
            </a:endParaRPr>
          </a:p>
          <a:p>
            <a:pPr indent="-336550" lvl="0" marL="457200" rtl="0" algn="l">
              <a:spcBef>
                <a:spcPts val="0"/>
              </a:spcBef>
              <a:spcAft>
                <a:spcPts val="0"/>
              </a:spcAft>
              <a:buClr>
                <a:schemeClr val="lt1"/>
              </a:buClr>
              <a:buSzPts val="1700"/>
              <a:buFont typeface="Times New Roman"/>
              <a:buChar char="●"/>
            </a:pPr>
            <a:r>
              <a:rPr lang="en-US" sz="2200">
                <a:solidFill>
                  <a:schemeClr val="lt1"/>
                </a:solidFill>
              </a:rPr>
              <a:t>Limiting number of teams</a:t>
            </a:r>
            <a:endParaRPr sz="2200">
              <a:solidFill>
                <a:schemeClr val="lt1"/>
              </a:solidFill>
            </a:endParaRPr>
          </a:p>
          <a:p>
            <a:pPr indent="-336550" lvl="0" marL="457200" rtl="0" algn="l">
              <a:spcBef>
                <a:spcPts val="0"/>
              </a:spcBef>
              <a:spcAft>
                <a:spcPts val="0"/>
              </a:spcAft>
              <a:buClr>
                <a:schemeClr val="lt1"/>
              </a:buClr>
              <a:buSzPts val="1700"/>
              <a:buFont typeface="Times New Roman"/>
              <a:buChar char="●"/>
            </a:pPr>
            <a:r>
              <a:rPr lang="en-US" sz="2200">
                <a:solidFill>
                  <a:schemeClr val="lt1"/>
                </a:solidFill>
              </a:rPr>
              <a:t>Have MAG compete Floor and Vault between women’s sessions (~1-1.5 hours)</a:t>
            </a:r>
            <a:endParaRPr sz="2200">
              <a:solidFill>
                <a:schemeClr val="lt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6">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6">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6">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6">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6">
                                            <p:txEl>
                                              <p:pRg end="5" st="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50" name="Shape 150"/>
        <p:cNvGrpSpPr/>
        <p:nvPr/>
      </p:nvGrpSpPr>
      <p:grpSpPr>
        <a:xfrm>
          <a:off x="0" y="0"/>
          <a:ext cx="0" cy="0"/>
          <a:chOff x="0" y="0"/>
          <a:chExt cx="0" cy="0"/>
        </a:xfrm>
      </p:grpSpPr>
      <p:sp>
        <p:nvSpPr>
          <p:cNvPr id="151" name="Google Shape;151;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Calibri"/>
              <a:buNone/>
            </a:pPr>
            <a:r>
              <a:rPr b="0" i="0" lang="en-US" sz="4400" u="none" cap="none" strike="noStrike">
                <a:solidFill>
                  <a:srgbClr val="FFFFFF"/>
                </a:solidFill>
                <a:latin typeface="Calibri"/>
                <a:ea typeface="Calibri"/>
                <a:cs typeface="Calibri"/>
                <a:sym typeface="Calibri"/>
              </a:rPr>
              <a:t>Major Rule Reminders</a:t>
            </a:r>
            <a:endParaRPr>
              <a:solidFill>
                <a:srgbClr val="FFFFFF"/>
              </a:solidFill>
            </a:endParaRPr>
          </a:p>
        </p:txBody>
      </p:sp>
      <p:sp>
        <p:nvSpPr>
          <p:cNvPr id="152" name="Google Shape;152;p11"/>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SzPts val="1100"/>
              <a:buNone/>
            </a:pPr>
            <a:r>
              <a:rPr i="0" lang="en-US" sz="2400" u="none" cap="none" strike="noStrike">
                <a:solidFill>
                  <a:schemeClr val="lt1"/>
                </a:solidFill>
              </a:rPr>
              <a:t>Review Constitution with emphasis on:</a:t>
            </a:r>
            <a:endParaRPr i="0" sz="2400" u="none" cap="none" strike="noStrike">
              <a:solidFill>
                <a:schemeClr val="lt1"/>
              </a:solidFill>
            </a:endParaRPr>
          </a:p>
          <a:p>
            <a:pPr indent="0" lvl="0" marL="0" rtl="0" algn="l">
              <a:lnSpc>
                <a:spcPct val="115000"/>
              </a:lnSpc>
              <a:spcBef>
                <a:spcPts val="0"/>
              </a:spcBef>
              <a:spcAft>
                <a:spcPts val="0"/>
              </a:spcAft>
              <a:buSzPts val="1100"/>
              <a:buNone/>
            </a:pPr>
            <a:r>
              <a:rPr lang="en-US" sz="1400">
                <a:solidFill>
                  <a:schemeClr val="lt1"/>
                </a:solidFill>
              </a:rPr>
              <a:t>(Caveat of any proposed changes just approved)</a:t>
            </a:r>
            <a:endParaRPr sz="1400">
              <a:solidFill>
                <a:schemeClr val="lt1"/>
              </a:solidFill>
            </a:endParaRPr>
          </a:p>
          <a:p>
            <a:pPr indent="0" lvl="0" marL="0" rtl="0" algn="l">
              <a:lnSpc>
                <a:spcPct val="115000"/>
              </a:lnSpc>
              <a:spcBef>
                <a:spcPts val="0"/>
              </a:spcBef>
              <a:spcAft>
                <a:spcPts val="0"/>
              </a:spcAft>
              <a:buSzPts val="1100"/>
              <a:buNone/>
            </a:pPr>
            <a:r>
              <a:rPr i="0" lang="en-US" sz="2400" u="none" cap="none" strike="noStrike">
                <a:solidFill>
                  <a:schemeClr val="lt1"/>
                </a:solidFill>
              </a:rPr>
              <a:t>Article 6.4:</a:t>
            </a:r>
            <a:endParaRPr/>
          </a:p>
          <a:p>
            <a:pPr indent="0" lvl="0" marL="25400" rtl="0" algn="l">
              <a:lnSpc>
                <a:spcPct val="115000"/>
              </a:lnSpc>
              <a:spcBef>
                <a:spcPts val="640"/>
              </a:spcBef>
              <a:spcAft>
                <a:spcPts val="0"/>
              </a:spcAft>
              <a:buSzPts val="3200"/>
              <a:buNone/>
            </a:pPr>
            <a:r>
              <a:rPr lang="en-US" sz="1050">
                <a:solidFill>
                  <a:schemeClr val="lt1"/>
                </a:solidFill>
              </a:rPr>
              <a:t>i) Attendees must register three weeks prior to the competition to avoid being charged a late fee. After three weeks prior, a $10 per competitor late fee will be imposed. One week prior to the competition, registration is closed, and additional entries will only be allowed at the discretion of the Meet Host.</a:t>
            </a:r>
            <a:endParaRPr/>
          </a:p>
          <a:p>
            <a:pPr indent="0" lvl="0" marL="25400" rtl="0" algn="l">
              <a:lnSpc>
                <a:spcPct val="115000"/>
              </a:lnSpc>
              <a:spcBef>
                <a:spcPts val="640"/>
              </a:spcBef>
              <a:spcAft>
                <a:spcPts val="0"/>
              </a:spcAft>
              <a:buSzPts val="3200"/>
              <a:buNone/>
            </a:pPr>
            <a:r>
              <a:rPr lang="en-US" sz="1050">
                <a:solidFill>
                  <a:schemeClr val="lt1"/>
                </a:solidFill>
              </a:rPr>
              <a:t>ii) For all TGC meets except Conference Championships, there will be an entry fee of $15.00 per individual competitor and an additional $15.00 per team. Participants’ rosters are due three weeks prior to the competition, and entry fees will be charged based on this roster. </a:t>
            </a:r>
            <a:endParaRPr/>
          </a:p>
          <a:p>
            <a:pPr indent="0" lvl="0" marL="25400" rtl="0" algn="l">
              <a:lnSpc>
                <a:spcPct val="115000"/>
              </a:lnSpc>
              <a:spcBef>
                <a:spcPts val="640"/>
              </a:spcBef>
              <a:spcAft>
                <a:spcPts val="0"/>
              </a:spcAft>
              <a:buSzPts val="3200"/>
              <a:buNone/>
            </a:pPr>
            <a:r>
              <a:rPr lang="en-US" sz="1050">
                <a:solidFill>
                  <a:schemeClr val="lt1"/>
                </a:solidFill>
              </a:rPr>
              <a:t>iii) For the Conference Championships, $20.00 per individual competitor will be charged by the host school. An additional $20.00 per team will be charged for those Clubs entering the team  competition. All entry fees will be paid to the Meet Host unless otherwise directed by the Meet Director. The TGC will charge an additional $10 per gymnast based on the rosters submitted three weeks prior to the competition.</a:t>
            </a:r>
            <a:endParaRPr/>
          </a:p>
          <a:p>
            <a:pPr indent="0" lvl="0" marL="25400" rtl="0" algn="l">
              <a:lnSpc>
                <a:spcPct val="115000"/>
              </a:lnSpc>
              <a:spcBef>
                <a:spcPts val="640"/>
              </a:spcBef>
              <a:spcAft>
                <a:spcPts val="0"/>
              </a:spcAft>
              <a:buSzPts val="3200"/>
              <a:buNone/>
            </a:pPr>
            <a:r>
              <a:rPr lang="en-US" sz="1050">
                <a:solidFill>
                  <a:schemeClr val="lt1"/>
                </a:solidFill>
              </a:rPr>
              <a:t>iv) If after the registration deadline, an individual open athlete or member(s) of a Club are no longer able to compete, it is the responsibility of the individual open athlete or Club to contact the Meet Host.</a:t>
            </a:r>
            <a:r>
              <a:rPr lang="en-US" sz="1050"/>
              <a:t> </a:t>
            </a:r>
            <a:endParaRPr/>
          </a:p>
          <a:p>
            <a:pPr indent="0" lvl="0" marL="25400" rtl="0" algn="l">
              <a:lnSpc>
                <a:spcPct val="115000"/>
              </a:lnSpc>
              <a:spcBef>
                <a:spcPts val="640"/>
              </a:spcBef>
              <a:spcAft>
                <a:spcPts val="0"/>
              </a:spcAft>
              <a:buSzPts val="3200"/>
              <a:buNone/>
            </a:pPr>
            <a:r>
              <a:rPr lang="en-US" sz="2400">
                <a:solidFill>
                  <a:schemeClr val="lt1"/>
                </a:solidFill>
              </a:rPr>
              <a:t>Article 6.3:</a:t>
            </a:r>
            <a:endParaRPr sz="800">
              <a:solidFill>
                <a:schemeClr val="lt1"/>
              </a:solidFill>
            </a:endParaRPr>
          </a:p>
          <a:p>
            <a:pPr indent="0" lvl="0" marL="25400" rtl="0" algn="l">
              <a:lnSpc>
                <a:spcPct val="115000"/>
              </a:lnSpc>
              <a:spcBef>
                <a:spcPts val="640"/>
              </a:spcBef>
              <a:spcAft>
                <a:spcPts val="0"/>
              </a:spcAft>
              <a:buSzPts val="3200"/>
              <a:buNone/>
            </a:pPr>
            <a:r>
              <a:rPr lang="en-US" sz="1200">
                <a:solidFill>
                  <a:schemeClr val="lt1"/>
                </a:solidFill>
              </a:rPr>
              <a:t>The Meet Host must contact teams four weeks prior to the competition concerning meet organization (including specific competitor limitations that will be imposed). Any exceptions or modifications to these rules may be permitted with the agreement of all teams concerned. If the Meet Host fails to contact teams at least four weeks prior to the competition, late fees will be waived for that competition.</a:t>
            </a:r>
            <a:endParaRPr/>
          </a:p>
          <a:p>
            <a:pPr indent="0" lvl="0" marL="25400" rtl="0" algn="l">
              <a:lnSpc>
                <a:spcPct val="115000"/>
              </a:lnSpc>
              <a:spcBef>
                <a:spcPts val="640"/>
              </a:spcBef>
              <a:spcAft>
                <a:spcPts val="0"/>
              </a:spcAft>
              <a:buSzPts val="3200"/>
              <a:buNone/>
            </a:pPr>
            <a:br>
              <a:rPr lang="en-US" sz="800">
                <a:solidFill>
                  <a:schemeClr val="lt1"/>
                </a:solidFill>
              </a:rPr>
            </a:br>
            <a:endParaRPr i="0" sz="800" u="none" cap="none" strike="noStrike">
              <a:solidFill>
                <a:schemeClr val="lt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2">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2">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2">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2">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2">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2">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2">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2">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2">
                                            <p:txEl>
                                              <p:pRg end="9" st="9"/>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bg>
      <p:bgPr>
        <a:solidFill>
          <a:srgbClr val="073763"/>
        </a:solidFill>
      </p:bgPr>
    </p:bg>
    <p:spTree>
      <p:nvGrpSpPr>
        <p:cNvPr id="156" name="Shape 156"/>
        <p:cNvGrpSpPr/>
        <p:nvPr/>
      </p:nvGrpSpPr>
      <p:grpSpPr>
        <a:xfrm>
          <a:off x="0" y="0"/>
          <a:ext cx="0" cy="0"/>
          <a:chOff x="0" y="0"/>
          <a:chExt cx="0" cy="0"/>
        </a:xfrm>
      </p:grpSpPr>
      <p:sp>
        <p:nvSpPr>
          <p:cNvPr id="157" name="Google Shape;157;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Calibri"/>
              <a:buNone/>
            </a:pPr>
            <a:r>
              <a:rPr b="0" i="0" lang="en-US" sz="4400" u="none" cap="none" strike="noStrike">
                <a:solidFill>
                  <a:srgbClr val="FFFFFF"/>
                </a:solidFill>
                <a:latin typeface="Calibri"/>
                <a:ea typeface="Calibri"/>
                <a:cs typeface="Calibri"/>
                <a:sym typeface="Calibri"/>
              </a:rPr>
              <a:t>NAIGC Updates</a:t>
            </a:r>
            <a:endParaRPr>
              <a:solidFill>
                <a:srgbClr val="FFFFFF"/>
              </a:solidFill>
            </a:endParaRPr>
          </a:p>
        </p:txBody>
      </p:sp>
      <p:sp>
        <p:nvSpPr>
          <p:cNvPr id="158" name="Google Shape;158;p7"/>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SzPts val="1100"/>
              <a:buNone/>
            </a:pPr>
            <a:r>
              <a:t/>
            </a:r>
            <a:endParaRPr i="0" sz="3200" u="none" cap="none" strike="noStrike">
              <a:solidFill>
                <a:schemeClr val="lt1"/>
              </a:solidFill>
            </a:endParaRPr>
          </a:p>
        </p:txBody>
      </p:sp>
      <p:pic>
        <p:nvPicPr>
          <p:cNvPr id="159" name="Google Shape;159;p7"/>
          <p:cNvPicPr preferRelativeResize="0"/>
          <p:nvPr/>
        </p:nvPicPr>
        <p:blipFill rotWithShape="1">
          <a:blip r:embed="rId3">
            <a:alphaModFix/>
          </a:blip>
          <a:srcRect b="0" l="0" r="0" t="0"/>
          <a:stretch/>
        </p:blipFill>
        <p:spPr>
          <a:xfrm>
            <a:off x="0" y="1443038"/>
            <a:ext cx="9144000" cy="397192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8">
                                            <p:txEl>
                                              <p:pRg end="0" st="0"/>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63" name="Shape 163"/>
        <p:cNvGrpSpPr/>
        <p:nvPr/>
      </p:nvGrpSpPr>
      <p:grpSpPr>
        <a:xfrm>
          <a:off x="0" y="0"/>
          <a:ext cx="0" cy="0"/>
          <a:chOff x="0" y="0"/>
          <a:chExt cx="0" cy="0"/>
        </a:xfrm>
      </p:grpSpPr>
      <p:sp>
        <p:nvSpPr>
          <p:cNvPr id="164" name="Google Shape;164;p1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Calibri"/>
              <a:buNone/>
            </a:pPr>
            <a:r>
              <a:rPr lang="en-US">
                <a:solidFill>
                  <a:srgbClr val="FFFFFF"/>
                </a:solidFill>
              </a:rPr>
              <a:t>Outstanding Last Season Payments</a:t>
            </a:r>
            <a:endParaRPr>
              <a:solidFill>
                <a:srgbClr val="FFFFFF"/>
              </a:solidFill>
            </a:endParaRPr>
          </a:p>
        </p:txBody>
      </p:sp>
      <p:graphicFrame>
        <p:nvGraphicFramePr>
          <p:cNvPr id="165" name="Google Shape;165;p14"/>
          <p:cNvGraphicFramePr/>
          <p:nvPr/>
        </p:nvGraphicFramePr>
        <p:xfrm>
          <a:off x="903175" y="1865700"/>
          <a:ext cx="3000000" cy="3000000"/>
        </p:xfrm>
        <a:graphic>
          <a:graphicData uri="http://schemas.openxmlformats.org/drawingml/2006/table">
            <a:tbl>
              <a:tblPr>
                <a:noFill/>
                <a:tableStyleId>{878CB363-7D00-48C3-9F1B-8AE525A2A452}</a:tableStyleId>
              </a:tblPr>
              <a:tblGrid>
                <a:gridCol w="4294975"/>
                <a:gridCol w="1232625"/>
                <a:gridCol w="1232625"/>
              </a:tblGrid>
              <a:tr h="209550">
                <a:tc>
                  <a:txBody>
                    <a:bodyPr/>
                    <a:lstStyle/>
                    <a:p>
                      <a:pPr indent="0" lvl="0" marL="0" rtl="0" algn="l">
                        <a:spcBef>
                          <a:spcPts val="0"/>
                        </a:spcBef>
                        <a:spcAft>
                          <a:spcPts val="0"/>
                        </a:spcAft>
                        <a:buNone/>
                      </a:pPr>
                      <a:r>
                        <a:t/>
                      </a:r>
                      <a:endParaRPr>
                        <a:solidFill>
                          <a:schemeClr val="lt1"/>
                        </a:solidFill>
                      </a:endParaRPr>
                    </a:p>
                  </a:txBody>
                  <a:tcPr marT="19050" marB="19050" marR="91425" marL="91425" anchor="ctr"/>
                </a:tc>
                <a:tc>
                  <a:txBody>
                    <a:bodyPr/>
                    <a:lstStyle/>
                    <a:p>
                      <a:pPr indent="0" lvl="0" marL="0" rtl="0" algn="l">
                        <a:spcBef>
                          <a:spcPts val="0"/>
                        </a:spcBef>
                        <a:spcAft>
                          <a:spcPts val="0"/>
                        </a:spcAft>
                        <a:buNone/>
                      </a:pPr>
                      <a:r>
                        <a:rPr lang="en-US">
                          <a:solidFill>
                            <a:schemeClr val="lt1"/>
                          </a:solidFill>
                        </a:rPr>
                        <a:t>Shirts</a:t>
                      </a:r>
                      <a:endParaRPr>
                        <a:solidFill>
                          <a:schemeClr val="lt1"/>
                        </a:solidFill>
                      </a:endParaRPr>
                    </a:p>
                  </a:txBody>
                  <a:tcPr marT="19050" marB="19050" marR="91425" marL="91425" anchor="ctr"/>
                </a:tc>
                <a:tc>
                  <a:txBody>
                    <a:bodyPr/>
                    <a:lstStyle/>
                    <a:p>
                      <a:pPr indent="0" lvl="0" marL="0" rtl="0" algn="l">
                        <a:spcBef>
                          <a:spcPts val="0"/>
                        </a:spcBef>
                        <a:spcAft>
                          <a:spcPts val="0"/>
                        </a:spcAft>
                        <a:buNone/>
                      </a:pPr>
                      <a:r>
                        <a:rPr lang="en-US">
                          <a:solidFill>
                            <a:schemeClr val="lt1"/>
                          </a:solidFill>
                        </a:rPr>
                        <a:t>Memb </a:t>
                      </a:r>
                      <a:r>
                        <a:rPr lang="en-US">
                          <a:solidFill>
                            <a:schemeClr val="lt1"/>
                          </a:solidFill>
                        </a:rPr>
                        <a:t>Fee </a:t>
                      </a:r>
                      <a:endParaRPr>
                        <a:solidFill>
                          <a:schemeClr val="lt1"/>
                        </a:solidFill>
                      </a:endParaRPr>
                    </a:p>
                  </a:txBody>
                  <a:tcPr marT="91425" marB="91425" marR="91425" marL="91425" anchor="ctr"/>
                </a:tc>
              </a:tr>
              <a:tr h="209550">
                <a:tc>
                  <a:txBody>
                    <a:bodyPr/>
                    <a:lstStyle/>
                    <a:p>
                      <a:pPr indent="0" lvl="0" marL="0" rtl="0" algn="l">
                        <a:spcBef>
                          <a:spcPts val="0"/>
                        </a:spcBef>
                        <a:spcAft>
                          <a:spcPts val="0"/>
                        </a:spcAft>
                        <a:buNone/>
                      </a:pPr>
                      <a:r>
                        <a:rPr lang="en-US">
                          <a:solidFill>
                            <a:schemeClr val="lt1"/>
                          </a:solidFill>
                        </a:rPr>
                        <a:t>Texas Tech</a:t>
                      </a:r>
                      <a:endParaRPr>
                        <a:solidFill>
                          <a:schemeClr val="lt1"/>
                        </a:solidFill>
                      </a:endParaRPr>
                    </a:p>
                  </a:txBody>
                  <a:tcPr marT="19050" marB="19050" marR="91425" marL="91425" anchor="ctr"/>
                </a:tc>
                <a:tc>
                  <a:txBody>
                    <a:bodyPr/>
                    <a:lstStyle/>
                    <a:p>
                      <a:pPr indent="0" lvl="0" marL="0" rtl="0" algn="l">
                        <a:spcBef>
                          <a:spcPts val="0"/>
                        </a:spcBef>
                        <a:spcAft>
                          <a:spcPts val="0"/>
                        </a:spcAft>
                        <a:buNone/>
                      </a:pPr>
                      <a:r>
                        <a:rPr lang="en-US">
                          <a:solidFill>
                            <a:schemeClr val="lt1"/>
                          </a:solidFill>
                        </a:rPr>
                        <a:t> $  180.00</a:t>
                      </a:r>
                      <a:endParaRPr>
                        <a:solidFill>
                          <a:schemeClr val="lt1"/>
                        </a:solidFill>
                      </a:endParaRPr>
                    </a:p>
                  </a:txBody>
                  <a:tcPr marT="19050" marB="19050" marR="91425" marL="91425" anchor="ctr"/>
                </a:tc>
                <a:tc>
                  <a:txBody>
                    <a:bodyPr/>
                    <a:lstStyle/>
                    <a:p>
                      <a:pPr indent="0" lvl="0" marL="0" rtl="0" algn="l">
                        <a:spcBef>
                          <a:spcPts val="0"/>
                        </a:spcBef>
                        <a:spcAft>
                          <a:spcPts val="0"/>
                        </a:spcAft>
                        <a:buNone/>
                      </a:pPr>
                      <a:r>
                        <a:rPr lang="en-US">
                          <a:solidFill>
                            <a:schemeClr val="lt1"/>
                          </a:solidFill>
                        </a:rPr>
                        <a:t> $  220.00</a:t>
                      </a:r>
                      <a:endParaRPr>
                        <a:solidFill>
                          <a:schemeClr val="lt1"/>
                        </a:solidFill>
                      </a:endParaRPr>
                    </a:p>
                  </a:txBody>
                  <a:tcPr marT="91425" marB="91425" marR="91425" marL="91425" anchor="ctr"/>
                </a:tc>
              </a:tr>
              <a:tr h="209550">
                <a:tc>
                  <a:txBody>
                    <a:bodyPr/>
                    <a:lstStyle/>
                    <a:p>
                      <a:pPr indent="0" lvl="0" marL="0" rtl="0" algn="l">
                        <a:spcBef>
                          <a:spcPts val="0"/>
                        </a:spcBef>
                        <a:spcAft>
                          <a:spcPts val="0"/>
                        </a:spcAft>
                        <a:buNone/>
                      </a:pPr>
                      <a:r>
                        <a:rPr lang="en-US">
                          <a:solidFill>
                            <a:schemeClr val="lt1"/>
                          </a:solidFill>
                        </a:rPr>
                        <a:t>Baylor University</a:t>
                      </a:r>
                      <a:endParaRPr>
                        <a:solidFill>
                          <a:schemeClr val="lt1"/>
                        </a:solidFill>
                      </a:endParaRPr>
                    </a:p>
                  </a:txBody>
                  <a:tcPr marT="19050" marB="19050" marR="91425" marL="91425" anchor="ctr"/>
                </a:tc>
                <a:tc>
                  <a:txBody>
                    <a:bodyPr/>
                    <a:lstStyle/>
                    <a:p>
                      <a:pPr indent="0" lvl="0" marL="0" rtl="0" algn="l">
                        <a:spcBef>
                          <a:spcPts val="0"/>
                        </a:spcBef>
                        <a:spcAft>
                          <a:spcPts val="0"/>
                        </a:spcAft>
                        <a:buNone/>
                      </a:pPr>
                      <a:r>
                        <a:rPr lang="en-US">
                          <a:solidFill>
                            <a:schemeClr val="lt1"/>
                          </a:solidFill>
                        </a:rPr>
                        <a:t> $    90.00</a:t>
                      </a:r>
                      <a:endParaRPr>
                        <a:solidFill>
                          <a:schemeClr val="lt1"/>
                        </a:solidFill>
                      </a:endParaRPr>
                    </a:p>
                  </a:txBody>
                  <a:tcPr marT="19050" marB="19050" marR="91425" marL="91425" anchor="ctr"/>
                </a:tc>
                <a:tc>
                  <a:txBody>
                    <a:bodyPr/>
                    <a:lstStyle/>
                    <a:p>
                      <a:pPr indent="0" lvl="0" marL="0" rtl="0" algn="l">
                        <a:spcBef>
                          <a:spcPts val="0"/>
                        </a:spcBef>
                        <a:spcAft>
                          <a:spcPts val="0"/>
                        </a:spcAft>
                        <a:buNone/>
                      </a:pPr>
                      <a:r>
                        <a:rPr lang="en-US">
                          <a:solidFill>
                            <a:schemeClr val="lt1"/>
                          </a:solidFill>
                        </a:rPr>
                        <a:t> $  70.00</a:t>
                      </a:r>
                      <a:endParaRPr>
                        <a:solidFill>
                          <a:schemeClr val="lt1"/>
                        </a:solidFill>
                      </a:endParaRPr>
                    </a:p>
                  </a:txBody>
                  <a:tcPr marT="91425" marB="91425" marR="91425" marL="91425" anchor="ctr"/>
                </a:tc>
              </a:tr>
              <a:tr h="209550">
                <a:tc>
                  <a:txBody>
                    <a:bodyPr/>
                    <a:lstStyle/>
                    <a:p>
                      <a:pPr indent="0" lvl="0" marL="0" rtl="0" algn="l">
                        <a:spcBef>
                          <a:spcPts val="0"/>
                        </a:spcBef>
                        <a:spcAft>
                          <a:spcPts val="0"/>
                        </a:spcAft>
                        <a:buNone/>
                      </a:pPr>
                      <a:r>
                        <a:rPr lang="en-US">
                          <a:solidFill>
                            <a:schemeClr val="lt1"/>
                          </a:solidFill>
                        </a:rPr>
                        <a:t>U Houston</a:t>
                      </a:r>
                      <a:endParaRPr>
                        <a:solidFill>
                          <a:schemeClr val="lt1"/>
                        </a:solidFill>
                      </a:endParaRPr>
                    </a:p>
                  </a:txBody>
                  <a:tcPr marT="91425" marB="91425" marR="91425" marL="91425" anchor="ctr"/>
                </a:tc>
                <a:tc>
                  <a:txBody>
                    <a:bodyPr/>
                    <a:lstStyle/>
                    <a:p>
                      <a:pPr indent="0" lvl="0" marL="0" rtl="0" algn="l">
                        <a:spcBef>
                          <a:spcPts val="0"/>
                        </a:spcBef>
                        <a:spcAft>
                          <a:spcPts val="0"/>
                        </a:spcAft>
                        <a:buNone/>
                      </a:pPr>
                      <a:r>
                        <a:rPr lang="en-US">
                          <a:solidFill>
                            <a:schemeClr val="lt1"/>
                          </a:solidFill>
                        </a:rPr>
                        <a:t> $  105.00</a:t>
                      </a:r>
                      <a:endParaRPr>
                        <a:solidFill>
                          <a:schemeClr val="lt1"/>
                        </a:solidFill>
                      </a:endParaRPr>
                    </a:p>
                  </a:txBody>
                  <a:tcPr marT="19050" marB="19050" marR="91425" marL="91425" anchor="ctr"/>
                </a:tc>
                <a:tc>
                  <a:txBody>
                    <a:bodyPr/>
                    <a:lstStyle/>
                    <a:p>
                      <a:pPr indent="0" lvl="0" marL="0" rtl="0" algn="l">
                        <a:spcBef>
                          <a:spcPts val="0"/>
                        </a:spcBef>
                        <a:spcAft>
                          <a:spcPts val="0"/>
                        </a:spcAft>
                        <a:buNone/>
                      </a:pPr>
                      <a:r>
                        <a:rPr lang="en-US">
                          <a:solidFill>
                            <a:schemeClr val="lt1"/>
                          </a:solidFill>
                        </a:rPr>
                        <a:t> $  50.00</a:t>
                      </a:r>
                      <a:endParaRPr>
                        <a:solidFill>
                          <a:schemeClr val="lt1"/>
                        </a:solidFill>
                      </a:endParaRPr>
                    </a:p>
                  </a:txBody>
                  <a:tcPr marT="91425" marB="91425" marR="91425" marL="91425" anchor="ctr"/>
                </a:tc>
              </a:tr>
              <a:tr h="190500">
                <a:tc>
                  <a:txBody>
                    <a:bodyPr/>
                    <a:lstStyle/>
                    <a:p>
                      <a:pPr indent="0" lvl="0" marL="0" rtl="0" algn="l">
                        <a:spcBef>
                          <a:spcPts val="0"/>
                        </a:spcBef>
                        <a:spcAft>
                          <a:spcPts val="0"/>
                        </a:spcAft>
                        <a:buNone/>
                      </a:pPr>
                      <a:r>
                        <a:rPr lang="en-US">
                          <a:solidFill>
                            <a:schemeClr val="lt1"/>
                          </a:solidFill>
                        </a:rPr>
                        <a:t>OGC</a:t>
                      </a:r>
                      <a:endParaRPr>
                        <a:solidFill>
                          <a:schemeClr val="lt1"/>
                        </a:solidFill>
                      </a:endParaRPr>
                    </a:p>
                  </a:txBody>
                  <a:tcPr marT="91425" marB="91425" marR="91425" marL="91425" anchor="ctr"/>
                </a:tc>
                <a:tc>
                  <a:txBody>
                    <a:bodyPr/>
                    <a:lstStyle/>
                    <a:p>
                      <a:pPr indent="0" lvl="0" marL="0" rtl="0" algn="l">
                        <a:spcBef>
                          <a:spcPts val="0"/>
                        </a:spcBef>
                        <a:spcAft>
                          <a:spcPts val="0"/>
                        </a:spcAft>
                        <a:buNone/>
                      </a:pPr>
                      <a:r>
                        <a:rPr lang="en-US">
                          <a:solidFill>
                            <a:schemeClr val="lt1"/>
                          </a:solidFill>
                        </a:rPr>
                        <a:t>n/a</a:t>
                      </a:r>
                      <a:endParaRPr>
                        <a:solidFill>
                          <a:schemeClr val="lt1"/>
                        </a:solidFill>
                      </a:endParaRPr>
                    </a:p>
                  </a:txBody>
                  <a:tcPr marT="91425" marB="91425" marR="91425" marL="91425" anchor="ctr"/>
                </a:tc>
                <a:tc>
                  <a:txBody>
                    <a:bodyPr/>
                    <a:lstStyle/>
                    <a:p>
                      <a:pPr indent="0" lvl="0" marL="0" rtl="0" algn="l">
                        <a:spcBef>
                          <a:spcPts val="0"/>
                        </a:spcBef>
                        <a:spcAft>
                          <a:spcPts val="0"/>
                        </a:spcAft>
                        <a:buNone/>
                      </a:pPr>
                      <a:r>
                        <a:rPr lang="en-US">
                          <a:solidFill>
                            <a:schemeClr val="lt1"/>
                          </a:solidFill>
                        </a:rPr>
                        <a:t> $  110.00</a:t>
                      </a:r>
                      <a:endParaRPr>
                        <a:solidFill>
                          <a:schemeClr val="lt1"/>
                        </a:solidFill>
                      </a:endParaRPr>
                    </a:p>
                  </a:txBody>
                  <a:tcPr marT="91425" marB="91425" marR="91425" marL="91425" anchor="ct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69" name="Shape 169"/>
        <p:cNvGrpSpPr/>
        <p:nvPr/>
      </p:nvGrpSpPr>
      <p:grpSpPr>
        <a:xfrm>
          <a:off x="0" y="0"/>
          <a:ext cx="0" cy="0"/>
          <a:chOff x="0" y="0"/>
          <a:chExt cx="0" cy="0"/>
        </a:xfrm>
      </p:grpSpPr>
      <p:sp>
        <p:nvSpPr>
          <p:cNvPr id="170" name="Google Shape;170;p1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Calibri"/>
              <a:buNone/>
            </a:pPr>
            <a:r>
              <a:rPr lang="en-US">
                <a:solidFill>
                  <a:srgbClr val="FFFFFF"/>
                </a:solidFill>
              </a:rPr>
              <a:t>Proposed 202</a:t>
            </a:r>
            <a:r>
              <a:rPr lang="en-US">
                <a:solidFill>
                  <a:srgbClr val="FFFFFF"/>
                </a:solidFill>
              </a:rPr>
              <a:t>3</a:t>
            </a:r>
            <a:r>
              <a:rPr lang="en-US">
                <a:solidFill>
                  <a:srgbClr val="FFFFFF"/>
                </a:solidFill>
              </a:rPr>
              <a:t>-202</a:t>
            </a:r>
            <a:r>
              <a:rPr lang="en-US">
                <a:solidFill>
                  <a:srgbClr val="FFFFFF"/>
                </a:solidFill>
              </a:rPr>
              <a:t>4</a:t>
            </a:r>
            <a:r>
              <a:rPr lang="en-US">
                <a:solidFill>
                  <a:srgbClr val="FFFFFF"/>
                </a:solidFill>
              </a:rPr>
              <a:t> Budget</a:t>
            </a:r>
            <a:endParaRPr>
              <a:solidFill>
                <a:srgbClr val="FFFFFF"/>
              </a:solidFill>
            </a:endParaRPr>
          </a:p>
        </p:txBody>
      </p:sp>
      <p:sp>
        <p:nvSpPr>
          <p:cNvPr id="171" name="Google Shape;171;p17"/>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Autofit/>
          </a:bodyPr>
          <a:lstStyle/>
          <a:p>
            <a:pPr indent="-431800" lvl="0" marL="457200" rtl="0" algn="l">
              <a:lnSpc>
                <a:spcPct val="115000"/>
              </a:lnSpc>
              <a:spcBef>
                <a:spcPts val="0"/>
              </a:spcBef>
              <a:spcAft>
                <a:spcPts val="0"/>
              </a:spcAft>
              <a:buClr>
                <a:srgbClr val="FFFFFF"/>
              </a:buClr>
              <a:buSzPts val="3200"/>
              <a:buChar char="-"/>
            </a:pPr>
            <a:r>
              <a:rPr lang="en-US">
                <a:solidFill>
                  <a:srgbClr val="FFFFFF"/>
                </a:solidFill>
              </a:rPr>
              <a:t>Domain name and website: -$70</a:t>
            </a:r>
            <a:endParaRPr/>
          </a:p>
          <a:p>
            <a:pPr indent="-431800" lvl="0" marL="457200" rtl="0" algn="l">
              <a:lnSpc>
                <a:spcPct val="115000"/>
              </a:lnSpc>
              <a:spcBef>
                <a:spcPts val="0"/>
              </a:spcBef>
              <a:spcAft>
                <a:spcPts val="0"/>
              </a:spcAft>
              <a:buClr>
                <a:srgbClr val="FFFFFF"/>
              </a:buClr>
              <a:buSzPts val="3200"/>
              <a:buChar char="-"/>
            </a:pPr>
            <a:r>
              <a:rPr lang="en-US">
                <a:solidFill>
                  <a:srgbClr val="FFFFFF"/>
                </a:solidFill>
              </a:rPr>
              <a:t>TGC Shirts: -$2000 + $2300</a:t>
            </a:r>
            <a:endParaRPr/>
          </a:p>
          <a:p>
            <a:pPr indent="-431800" lvl="0" marL="457200" rtl="0" algn="l">
              <a:lnSpc>
                <a:spcPct val="115000"/>
              </a:lnSpc>
              <a:spcBef>
                <a:spcPts val="0"/>
              </a:spcBef>
              <a:spcAft>
                <a:spcPts val="0"/>
              </a:spcAft>
              <a:buClr>
                <a:srgbClr val="FFFFFF"/>
              </a:buClr>
              <a:buSzPts val="3200"/>
              <a:buChar char="-"/>
            </a:pPr>
            <a:r>
              <a:rPr lang="en-US" sz="3600">
                <a:solidFill>
                  <a:srgbClr val="FFFFFF"/>
                </a:solidFill>
              </a:rPr>
              <a:t>Fall Clinic: +$360 - $650</a:t>
            </a:r>
            <a:endParaRPr i="0" sz="3600" u="none" cap="none" strike="noStrike">
              <a:solidFill>
                <a:srgbClr val="FFFFFF"/>
              </a:solidFill>
            </a:endParaRPr>
          </a:p>
          <a:p>
            <a:pPr indent="-431800" lvl="0" marL="457200" rtl="0" algn="l">
              <a:lnSpc>
                <a:spcPct val="115000"/>
              </a:lnSpc>
              <a:spcBef>
                <a:spcPts val="0"/>
              </a:spcBef>
              <a:spcAft>
                <a:spcPts val="0"/>
              </a:spcAft>
              <a:buClr>
                <a:srgbClr val="FFFFFF"/>
              </a:buClr>
              <a:buSzPts val="3200"/>
              <a:buChar char="-"/>
            </a:pPr>
            <a:r>
              <a:rPr lang="en-US" sz="3600">
                <a:solidFill>
                  <a:srgbClr val="FFFFFF"/>
                </a:solidFill>
              </a:rPr>
              <a:t>TGC fees: +$800</a:t>
            </a:r>
            <a:endParaRPr/>
          </a:p>
          <a:p>
            <a:pPr indent="-431800" lvl="0" marL="457200" rtl="0" algn="l">
              <a:lnSpc>
                <a:spcPct val="115000"/>
              </a:lnSpc>
              <a:spcBef>
                <a:spcPts val="0"/>
              </a:spcBef>
              <a:spcAft>
                <a:spcPts val="0"/>
              </a:spcAft>
              <a:buClr>
                <a:srgbClr val="FFFFFF"/>
              </a:buClr>
              <a:buSzPts val="3200"/>
              <a:buChar char="-"/>
            </a:pPr>
            <a:r>
              <a:rPr i="0" lang="en-US" sz="3600" u="none" cap="none" strike="noStrike">
                <a:solidFill>
                  <a:srgbClr val="FFFFFF"/>
                </a:solidFill>
              </a:rPr>
              <a:t>Nonprofit Application: -$300</a:t>
            </a:r>
            <a:endParaRPr i="0" sz="3200" u="none" cap="none" strike="noStrike">
              <a:solidFill>
                <a:srgbClr val="FFFFFF"/>
              </a:solidFill>
            </a:endParaRPr>
          </a:p>
          <a:p>
            <a:pPr indent="-228600" lvl="0" marL="914400" rtl="0" algn="l">
              <a:lnSpc>
                <a:spcPct val="115000"/>
              </a:lnSpc>
              <a:spcBef>
                <a:spcPts val="0"/>
              </a:spcBef>
              <a:spcAft>
                <a:spcPts val="0"/>
              </a:spcAft>
              <a:buClr>
                <a:srgbClr val="FFFFFF"/>
              </a:buClr>
              <a:buSzPts val="3200"/>
              <a:buNone/>
            </a:pPr>
            <a:r>
              <a:t/>
            </a:r>
            <a:endParaRPr i="0" sz="3200" u="none" cap="none" strike="noStrike">
              <a:solidFill>
                <a:srgbClr val="FFFFFF"/>
              </a:solidFill>
            </a:endParaRPr>
          </a:p>
          <a:p>
            <a:pPr indent="-228600" lvl="0" marL="914400" rtl="0" algn="l">
              <a:lnSpc>
                <a:spcPct val="115000"/>
              </a:lnSpc>
              <a:spcBef>
                <a:spcPts val="0"/>
              </a:spcBef>
              <a:spcAft>
                <a:spcPts val="0"/>
              </a:spcAft>
              <a:buClr>
                <a:srgbClr val="FFFFFF"/>
              </a:buClr>
              <a:buSzPts val="3200"/>
              <a:buNone/>
            </a:pPr>
            <a:r>
              <a:t/>
            </a:r>
            <a:endParaRPr i="0" sz="3200" u="none" cap="none" strike="noStrike">
              <a:solidFill>
                <a:schemeClr val="dk1"/>
              </a:solidFill>
            </a:endParaRPr>
          </a:p>
          <a:p>
            <a:pPr indent="-139700" lvl="0" marL="342900" marR="0" rtl="0" algn="l">
              <a:lnSpc>
                <a:spcPct val="115000"/>
              </a:lnSpc>
              <a:spcBef>
                <a:spcPts val="1600"/>
              </a:spcBef>
              <a:spcAft>
                <a:spcPts val="1600"/>
              </a:spcAft>
              <a:buClr>
                <a:schemeClr val="dk1"/>
              </a:buClr>
              <a:buSzPts val="3200"/>
              <a:buFont typeface="Arial"/>
              <a:buNone/>
            </a:pPr>
            <a:r>
              <a:t/>
            </a:r>
            <a:endParaRPr b="0" i="0" sz="3200" u="none" cap="none" strike="noStrike">
              <a:solidFill>
                <a:schemeClr val="dk1"/>
              </a:solidFill>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75" name="Shape 175"/>
        <p:cNvGrpSpPr/>
        <p:nvPr/>
      </p:nvGrpSpPr>
      <p:grpSpPr>
        <a:xfrm>
          <a:off x="0" y="0"/>
          <a:ext cx="0" cy="0"/>
          <a:chOff x="0" y="0"/>
          <a:chExt cx="0" cy="0"/>
        </a:xfrm>
      </p:grpSpPr>
      <p:sp>
        <p:nvSpPr>
          <p:cNvPr id="176" name="Google Shape;176;p1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Calibri"/>
              <a:buNone/>
            </a:pPr>
            <a:r>
              <a:rPr lang="en-US">
                <a:solidFill>
                  <a:srgbClr val="FFFFFF"/>
                </a:solidFill>
              </a:rPr>
              <a:t>Actual 2023-2024 Budget</a:t>
            </a:r>
            <a:endParaRPr>
              <a:solidFill>
                <a:srgbClr val="FFFFFF"/>
              </a:solidFill>
            </a:endParaRPr>
          </a:p>
        </p:txBody>
      </p:sp>
      <p:sp>
        <p:nvSpPr>
          <p:cNvPr id="177" name="Google Shape;177;p16"/>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Autofit/>
          </a:bodyPr>
          <a:lstStyle/>
          <a:p>
            <a:pPr indent="-393700" lvl="0" marL="457200" rtl="0" algn="l">
              <a:lnSpc>
                <a:spcPct val="115000"/>
              </a:lnSpc>
              <a:spcBef>
                <a:spcPts val="0"/>
              </a:spcBef>
              <a:spcAft>
                <a:spcPts val="0"/>
              </a:spcAft>
              <a:buClr>
                <a:srgbClr val="FFFFFF"/>
              </a:buClr>
              <a:buSzPts val="2600"/>
              <a:buChar char="-"/>
            </a:pPr>
            <a:r>
              <a:rPr lang="en-US" sz="2600">
                <a:solidFill>
                  <a:srgbClr val="FFFFFF"/>
                </a:solidFill>
              </a:rPr>
              <a:t>Domain name and website: -$79.94</a:t>
            </a:r>
            <a:endParaRPr sz="2600"/>
          </a:p>
          <a:p>
            <a:pPr indent="-393700" lvl="0" marL="457200" rtl="0" algn="l">
              <a:lnSpc>
                <a:spcPct val="115000"/>
              </a:lnSpc>
              <a:spcBef>
                <a:spcPts val="0"/>
              </a:spcBef>
              <a:spcAft>
                <a:spcPts val="0"/>
              </a:spcAft>
              <a:buClr>
                <a:srgbClr val="FFFFFF"/>
              </a:buClr>
              <a:buSzPts val="2600"/>
              <a:buChar char="-"/>
            </a:pPr>
            <a:r>
              <a:rPr lang="en-US" sz="2600">
                <a:solidFill>
                  <a:srgbClr val="FFFFFF"/>
                </a:solidFill>
              </a:rPr>
              <a:t>TGC Shirts: -$1798.41 + $2205* = $406.59</a:t>
            </a:r>
            <a:endParaRPr sz="2600">
              <a:solidFill>
                <a:srgbClr val="FFFFFF"/>
              </a:solidFill>
            </a:endParaRPr>
          </a:p>
          <a:p>
            <a:pPr indent="-393700" lvl="0" marL="457200" rtl="0" algn="l">
              <a:lnSpc>
                <a:spcPct val="115000"/>
              </a:lnSpc>
              <a:spcBef>
                <a:spcPts val="0"/>
              </a:spcBef>
              <a:spcAft>
                <a:spcPts val="0"/>
              </a:spcAft>
              <a:buClr>
                <a:srgbClr val="FFFFFF"/>
              </a:buClr>
              <a:buSzPts val="2600"/>
              <a:buChar char="-"/>
            </a:pPr>
            <a:r>
              <a:rPr lang="en-US" sz="2600">
                <a:solidFill>
                  <a:srgbClr val="FFFFFF"/>
                </a:solidFill>
              </a:rPr>
              <a:t>Annual membership fee</a:t>
            </a:r>
            <a:r>
              <a:rPr lang="en-US" sz="2600">
                <a:solidFill>
                  <a:srgbClr val="FFFFFF"/>
                </a:solidFill>
              </a:rPr>
              <a:t>: $1710</a:t>
            </a:r>
            <a:endParaRPr sz="2600">
              <a:solidFill>
                <a:srgbClr val="FFFFFF"/>
              </a:solidFill>
            </a:endParaRPr>
          </a:p>
          <a:p>
            <a:pPr indent="-393700" lvl="0" marL="457200" rtl="0" algn="l">
              <a:lnSpc>
                <a:spcPct val="115000"/>
              </a:lnSpc>
              <a:spcBef>
                <a:spcPts val="0"/>
              </a:spcBef>
              <a:spcAft>
                <a:spcPts val="0"/>
              </a:spcAft>
              <a:buClr>
                <a:srgbClr val="FFFFFF"/>
              </a:buClr>
              <a:buSzPts val="2600"/>
              <a:buChar char="-"/>
            </a:pPr>
            <a:r>
              <a:rPr lang="en-US" sz="2600">
                <a:solidFill>
                  <a:srgbClr val="FFFFFF"/>
                </a:solidFill>
              </a:rPr>
              <a:t>fall clinic: -$160</a:t>
            </a:r>
            <a:endParaRPr sz="2600">
              <a:solidFill>
                <a:srgbClr val="FFFFFF"/>
              </a:solidFill>
            </a:endParaRPr>
          </a:p>
          <a:p>
            <a:pPr indent="-228600" lvl="0" marL="914400" rtl="0" algn="l">
              <a:lnSpc>
                <a:spcPct val="115000"/>
              </a:lnSpc>
              <a:spcBef>
                <a:spcPts val="0"/>
              </a:spcBef>
              <a:spcAft>
                <a:spcPts val="0"/>
              </a:spcAft>
              <a:buClr>
                <a:srgbClr val="FFFFFF"/>
              </a:buClr>
              <a:buSzPts val="3200"/>
              <a:buNone/>
            </a:pPr>
            <a:r>
              <a:t/>
            </a:r>
            <a:endParaRPr i="0" sz="3200" u="none" cap="none" strike="noStrike">
              <a:solidFill>
                <a:srgbClr val="FFFFFF"/>
              </a:solidFill>
            </a:endParaRPr>
          </a:p>
          <a:p>
            <a:pPr indent="-228600" lvl="0" marL="914400" rtl="0" algn="l">
              <a:lnSpc>
                <a:spcPct val="115000"/>
              </a:lnSpc>
              <a:spcBef>
                <a:spcPts val="0"/>
              </a:spcBef>
              <a:spcAft>
                <a:spcPts val="0"/>
              </a:spcAft>
              <a:buClr>
                <a:srgbClr val="FFFFFF"/>
              </a:buClr>
              <a:buSzPts val="3200"/>
              <a:buNone/>
            </a:pPr>
            <a:r>
              <a:t/>
            </a:r>
            <a:endParaRPr i="0" sz="3200" u="none" cap="none" strike="noStrike">
              <a:solidFill>
                <a:schemeClr val="dk1"/>
              </a:solidFill>
            </a:endParaRPr>
          </a:p>
          <a:p>
            <a:pPr indent="-139700" lvl="0" marL="342900" marR="0" rtl="0" algn="l">
              <a:lnSpc>
                <a:spcPct val="115000"/>
              </a:lnSpc>
              <a:spcBef>
                <a:spcPts val="1600"/>
              </a:spcBef>
              <a:spcAft>
                <a:spcPts val="0"/>
              </a:spcAft>
              <a:buClr>
                <a:schemeClr val="dk1"/>
              </a:buClr>
              <a:buSzPts val="3200"/>
              <a:buFont typeface="Arial"/>
              <a:buNone/>
            </a:pPr>
            <a:r>
              <a:rPr lang="en-US" sz="1700">
                <a:solidFill>
                  <a:schemeClr val="lt1"/>
                </a:solidFill>
              </a:rPr>
              <a:t>*once we collect outstanding payments. Also design was cheaper this year.</a:t>
            </a:r>
            <a:endParaRPr sz="1700">
              <a:solidFill>
                <a:schemeClr val="lt1"/>
              </a:solidFill>
            </a:endParaRPr>
          </a:p>
          <a:p>
            <a:pPr indent="-139700" lvl="0" marL="342900" marR="0" rtl="0" algn="l">
              <a:lnSpc>
                <a:spcPct val="115000"/>
              </a:lnSpc>
              <a:spcBef>
                <a:spcPts val="1600"/>
              </a:spcBef>
              <a:spcAft>
                <a:spcPts val="0"/>
              </a:spcAft>
              <a:buClr>
                <a:schemeClr val="dk1"/>
              </a:buClr>
              <a:buSzPts val="3200"/>
              <a:buFont typeface="Arial"/>
              <a:buNone/>
            </a:pPr>
            <a:r>
              <a:t/>
            </a:r>
            <a:endParaRPr sz="1700">
              <a:solidFill>
                <a:schemeClr val="lt1"/>
              </a:solidFill>
            </a:endParaRPr>
          </a:p>
          <a:p>
            <a:pPr indent="-139700" lvl="0" marL="342900" marR="0" rtl="0" algn="l">
              <a:lnSpc>
                <a:spcPct val="115000"/>
              </a:lnSpc>
              <a:spcBef>
                <a:spcPts val="1600"/>
              </a:spcBef>
              <a:spcAft>
                <a:spcPts val="0"/>
              </a:spcAft>
              <a:buClr>
                <a:schemeClr val="dk1"/>
              </a:buClr>
              <a:buSzPts val="3200"/>
              <a:buFont typeface="Arial"/>
              <a:buNone/>
            </a:pPr>
            <a:r>
              <a:t/>
            </a:r>
            <a:endParaRPr sz="1700">
              <a:solidFill>
                <a:schemeClr val="lt1"/>
              </a:solidFill>
            </a:endParaRPr>
          </a:p>
          <a:p>
            <a:pPr indent="-139700" lvl="0" marL="342900" marR="0" rtl="0" algn="l">
              <a:lnSpc>
                <a:spcPct val="115000"/>
              </a:lnSpc>
              <a:spcBef>
                <a:spcPts val="3200"/>
              </a:spcBef>
              <a:spcAft>
                <a:spcPts val="1600"/>
              </a:spcAft>
              <a:buClr>
                <a:schemeClr val="dk1"/>
              </a:buClr>
              <a:buSzPts val="3200"/>
              <a:buFont typeface="Arial"/>
              <a:buNone/>
            </a:pPr>
            <a:r>
              <a:t/>
            </a:r>
            <a:endParaRPr b="0" i="0" sz="3200" u="none" cap="none" strike="noStrike">
              <a:solidFill>
                <a:schemeClr val="dk1"/>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81" name="Shape 181"/>
        <p:cNvGrpSpPr/>
        <p:nvPr/>
      </p:nvGrpSpPr>
      <p:grpSpPr>
        <a:xfrm>
          <a:off x="0" y="0"/>
          <a:ext cx="0" cy="0"/>
          <a:chOff x="0" y="0"/>
          <a:chExt cx="0" cy="0"/>
        </a:xfrm>
      </p:grpSpPr>
      <p:sp>
        <p:nvSpPr>
          <p:cNvPr id="182" name="Google Shape;182;p1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Calibri"/>
              <a:buNone/>
            </a:pPr>
            <a:r>
              <a:rPr lang="en-US">
                <a:solidFill>
                  <a:srgbClr val="FFFFFF"/>
                </a:solidFill>
              </a:rPr>
              <a:t>Proposed 2024-2025 Budget</a:t>
            </a:r>
            <a:endParaRPr>
              <a:solidFill>
                <a:srgbClr val="FFFFFF"/>
              </a:solidFill>
            </a:endParaRPr>
          </a:p>
        </p:txBody>
      </p:sp>
      <p:sp>
        <p:nvSpPr>
          <p:cNvPr id="183" name="Google Shape;183;p15"/>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Autofit/>
          </a:bodyPr>
          <a:lstStyle/>
          <a:p>
            <a:pPr indent="-381000" lvl="0" marL="457200" rtl="0" algn="l">
              <a:lnSpc>
                <a:spcPct val="115000"/>
              </a:lnSpc>
              <a:spcBef>
                <a:spcPts val="0"/>
              </a:spcBef>
              <a:spcAft>
                <a:spcPts val="0"/>
              </a:spcAft>
              <a:buClr>
                <a:srgbClr val="FFFFFF"/>
              </a:buClr>
              <a:buSzPts val="2400"/>
              <a:buChar char="-"/>
            </a:pPr>
            <a:r>
              <a:rPr lang="en-US" sz="2400">
                <a:solidFill>
                  <a:srgbClr val="FFFFFF"/>
                </a:solidFill>
              </a:rPr>
              <a:t>Domain name and website: -$80</a:t>
            </a:r>
            <a:endParaRPr sz="2400"/>
          </a:p>
          <a:p>
            <a:pPr indent="-381000" lvl="0" marL="457200" rtl="0" algn="l">
              <a:lnSpc>
                <a:spcPct val="115000"/>
              </a:lnSpc>
              <a:spcBef>
                <a:spcPts val="0"/>
              </a:spcBef>
              <a:spcAft>
                <a:spcPts val="0"/>
              </a:spcAft>
              <a:buClr>
                <a:srgbClr val="FFFFFF"/>
              </a:buClr>
              <a:buSzPts val="2400"/>
              <a:buChar char="-"/>
            </a:pPr>
            <a:r>
              <a:rPr lang="en-US" sz="2400">
                <a:solidFill>
                  <a:srgbClr val="FFFFFF"/>
                </a:solidFill>
              </a:rPr>
              <a:t>TGC Shirts: roughly break even</a:t>
            </a:r>
            <a:endParaRPr sz="2400"/>
          </a:p>
          <a:p>
            <a:pPr indent="-381000" lvl="0" marL="457200" rtl="0" algn="l">
              <a:lnSpc>
                <a:spcPct val="115000"/>
              </a:lnSpc>
              <a:spcBef>
                <a:spcPts val="0"/>
              </a:spcBef>
              <a:spcAft>
                <a:spcPts val="0"/>
              </a:spcAft>
              <a:buClr>
                <a:srgbClr val="FFFFFF"/>
              </a:buClr>
              <a:buSzPts val="2400"/>
              <a:buChar char="-"/>
            </a:pPr>
            <a:r>
              <a:rPr lang="en-US" sz="2400">
                <a:solidFill>
                  <a:srgbClr val="FFFFFF"/>
                </a:solidFill>
              </a:rPr>
              <a:t>Fall Clinic: roughly break even</a:t>
            </a:r>
            <a:endParaRPr i="0" sz="2400" u="none" cap="none" strike="noStrike">
              <a:solidFill>
                <a:srgbClr val="FFFFFF"/>
              </a:solidFill>
            </a:endParaRPr>
          </a:p>
          <a:p>
            <a:pPr indent="-381000" lvl="0" marL="457200" rtl="0" algn="l">
              <a:lnSpc>
                <a:spcPct val="115000"/>
              </a:lnSpc>
              <a:spcBef>
                <a:spcPts val="0"/>
              </a:spcBef>
              <a:spcAft>
                <a:spcPts val="0"/>
              </a:spcAft>
              <a:buClr>
                <a:srgbClr val="FFFFFF"/>
              </a:buClr>
              <a:buSzPts val="2400"/>
              <a:buChar char="-"/>
            </a:pPr>
            <a:r>
              <a:rPr lang="en-US" sz="2400">
                <a:solidFill>
                  <a:srgbClr val="FFFFFF"/>
                </a:solidFill>
              </a:rPr>
              <a:t>TGC fees: ~+1500</a:t>
            </a:r>
            <a:endParaRPr sz="2400">
              <a:solidFill>
                <a:srgbClr val="FFFFFF"/>
              </a:solidFill>
            </a:endParaRPr>
          </a:p>
          <a:p>
            <a:pPr indent="0" lvl="0" marL="0" rtl="0" algn="l">
              <a:lnSpc>
                <a:spcPct val="115000"/>
              </a:lnSpc>
              <a:spcBef>
                <a:spcPts val="0"/>
              </a:spcBef>
              <a:spcAft>
                <a:spcPts val="0"/>
              </a:spcAft>
              <a:buNone/>
            </a:pPr>
            <a:r>
              <a:t/>
            </a:r>
            <a:endParaRPr sz="2400">
              <a:solidFill>
                <a:srgbClr val="FFFFFF"/>
              </a:solidFill>
            </a:endParaRPr>
          </a:p>
          <a:p>
            <a:pPr indent="0" lvl="0" marL="0" rtl="0" algn="l">
              <a:lnSpc>
                <a:spcPct val="115000"/>
              </a:lnSpc>
              <a:spcBef>
                <a:spcPts val="0"/>
              </a:spcBef>
              <a:spcAft>
                <a:spcPts val="0"/>
              </a:spcAft>
              <a:buNone/>
            </a:pPr>
            <a:r>
              <a:rPr lang="en-US" sz="2400">
                <a:solidFill>
                  <a:srgbClr val="FFFFFF"/>
                </a:solidFill>
              </a:rPr>
              <a:t>Currently we have ~$6000 once we get outstanding payments</a:t>
            </a:r>
            <a:endParaRPr sz="2400">
              <a:solidFill>
                <a:srgbClr val="FFFFFF"/>
              </a:solidFill>
            </a:endParaRPr>
          </a:p>
          <a:p>
            <a:pPr indent="-381000" lvl="0" marL="457200" rtl="0" algn="l">
              <a:lnSpc>
                <a:spcPct val="115000"/>
              </a:lnSpc>
              <a:spcBef>
                <a:spcPts val="0"/>
              </a:spcBef>
              <a:spcAft>
                <a:spcPts val="0"/>
              </a:spcAft>
              <a:buClr>
                <a:srgbClr val="FFFFFF"/>
              </a:buClr>
              <a:buSzPts val="2400"/>
              <a:buChar char="•"/>
            </a:pPr>
            <a:r>
              <a:rPr lang="en-US" sz="2400">
                <a:solidFill>
                  <a:srgbClr val="FFFFFF"/>
                </a:solidFill>
              </a:rPr>
              <a:t>Need a buffer around $2k for shirts</a:t>
            </a:r>
            <a:endParaRPr sz="2400">
              <a:solidFill>
                <a:srgbClr val="FFFFFF"/>
              </a:solidFill>
            </a:endParaRPr>
          </a:p>
          <a:p>
            <a:pPr indent="-381000" lvl="0" marL="457200" rtl="0" algn="l">
              <a:lnSpc>
                <a:spcPct val="115000"/>
              </a:lnSpc>
              <a:spcBef>
                <a:spcPts val="0"/>
              </a:spcBef>
              <a:spcAft>
                <a:spcPts val="0"/>
              </a:spcAft>
              <a:buClr>
                <a:srgbClr val="FFFFFF"/>
              </a:buClr>
              <a:buSzPts val="2400"/>
              <a:buChar char="•"/>
            </a:pPr>
            <a:r>
              <a:rPr lang="en-US" sz="2400">
                <a:solidFill>
                  <a:srgbClr val="FFFFFF"/>
                </a:solidFill>
              </a:rPr>
              <a:t>In theory most annual profit would cover </a:t>
            </a:r>
            <a:r>
              <a:rPr lang="en-US" sz="2400">
                <a:solidFill>
                  <a:srgbClr val="FFFFFF"/>
                </a:solidFill>
              </a:rPr>
              <a:t>subsidizing</a:t>
            </a:r>
            <a:r>
              <a:rPr lang="en-US" sz="2400">
                <a:solidFill>
                  <a:srgbClr val="FFFFFF"/>
                </a:solidFill>
              </a:rPr>
              <a:t> clinic</a:t>
            </a:r>
            <a:endParaRPr sz="2400">
              <a:solidFill>
                <a:srgbClr val="FFFFFF"/>
              </a:solidFill>
            </a:endParaRPr>
          </a:p>
          <a:p>
            <a:pPr indent="-381000" lvl="0" marL="457200" rtl="0" algn="l">
              <a:lnSpc>
                <a:spcPct val="115000"/>
              </a:lnSpc>
              <a:spcBef>
                <a:spcPts val="0"/>
              </a:spcBef>
              <a:spcAft>
                <a:spcPts val="0"/>
              </a:spcAft>
              <a:buClr>
                <a:srgbClr val="FFFFFF"/>
              </a:buClr>
              <a:buSzPts val="2400"/>
              <a:buChar char="•"/>
            </a:pPr>
            <a:r>
              <a:rPr lang="en-US" sz="2400">
                <a:solidFill>
                  <a:srgbClr val="FFFFFF"/>
                </a:solidFill>
              </a:rPr>
              <a:t>Your predecessors have opted to hold some funds for a rainy day (i.e. if nobody can host a meet we help rent a gym/equipment)</a:t>
            </a:r>
            <a:endParaRPr b="0" i="0" sz="3000" u="none" cap="none" strike="noStrike">
              <a:solidFill>
                <a:schemeClr val="dk1"/>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87" name="Shape 187"/>
        <p:cNvGrpSpPr/>
        <p:nvPr/>
      </p:nvGrpSpPr>
      <p:grpSpPr>
        <a:xfrm>
          <a:off x="0" y="0"/>
          <a:ext cx="0" cy="0"/>
          <a:chOff x="0" y="0"/>
          <a:chExt cx="0" cy="0"/>
        </a:xfrm>
      </p:grpSpPr>
      <p:sp>
        <p:nvSpPr>
          <p:cNvPr id="188" name="Google Shape;188;p1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Calibri"/>
              <a:buNone/>
            </a:pPr>
            <a:r>
              <a:rPr lang="en-US">
                <a:solidFill>
                  <a:srgbClr val="FFFFFF"/>
                </a:solidFill>
              </a:rPr>
              <a:t>Questions?</a:t>
            </a:r>
            <a:endParaRPr>
              <a:solidFill>
                <a:srgbClr val="FFFFFF"/>
              </a:solidFill>
            </a:endParaRPr>
          </a:p>
        </p:txBody>
      </p:sp>
      <p:sp>
        <p:nvSpPr>
          <p:cNvPr id="189" name="Google Shape;189;p18"/>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80000"/>
              </a:lnSpc>
              <a:spcBef>
                <a:spcPts val="496"/>
              </a:spcBef>
              <a:spcAft>
                <a:spcPts val="0"/>
              </a:spcAft>
              <a:buClr>
                <a:srgbClr val="FFFFFF"/>
              </a:buClr>
              <a:buSzPts val="2480"/>
              <a:buFont typeface="Arial"/>
              <a:buChar char="•"/>
            </a:pPr>
            <a:r>
              <a:rPr lang="en-US" sz="2480">
                <a:solidFill>
                  <a:srgbClr val="FFFFFF"/>
                </a:solidFill>
              </a:rPr>
              <a:t>Any questions about the presentation so far?</a:t>
            </a:r>
            <a:endParaRPr sz="2480">
              <a:solidFill>
                <a:srgbClr val="FFFFFF"/>
              </a:solidFill>
            </a:endParaRPr>
          </a:p>
          <a:p>
            <a:pPr indent="0" lvl="0" marL="0" marR="0" rtl="0" algn="l">
              <a:lnSpc>
                <a:spcPct val="80000"/>
              </a:lnSpc>
              <a:spcBef>
                <a:spcPts val="1600"/>
              </a:spcBef>
              <a:spcAft>
                <a:spcPts val="0"/>
              </a:spcAft>
              <a:buSzPts val="3200"/>
              <a:buNone/>
            </a:pPr>
            <a:r>
              <a:t/>
            </a:r>
            <a:endParaRPr sz="2480">
              <a:solidFill>
                <a:srgbClr val="FFFFFF"/>
              </a:solidFill>
            </a:endParaRPr>
          </a:p>
          <a:p>
            <a:pPr indent="-342900" lvl="0" marL="342900" marR="0" rtl="0" algn="l">
              <a:lnSpc>
                <a:spcPct val="80000"/>
              </a:lnSpc>
              <a:spcBef>
                <a:spcPts val="1600"/>
              </a:spcBef>
              <a:spcAft>
                <a:spcPts val="0"/>
              </a:spcAft>
              <a:buClr>
                <a:srgbClr val="FFFFFF"/>
              </a:buClr>
              <a:buSzPts val="2480"/>
              <a:buFont typeface="Arial"/>
              <a:buChar char="•"/>
            </a:pPr>
            <a:r>
              <a:rPr lang="en-US" sz="2480">
                <a:solidFill>
                  <a:srgbClr val="FFFFFF"/>
                </a:solidFill>
              </a:rPr>
              <a:t>10min break / intermission</a:t>
            </a:r>
            <a:endParaRPr sz="2480">
              <a:solidFill>
                <a:srgbClr val="FFFFFF"/>
              </a:solidFill>
            </a:endParaRPr>
          </a:p>
          <a:p>
            <a:pPr indent="0" lvl="0" marL="0" marR="0" rtl="0" algn="l">
              <a:lnSpc>
                <a:spcPct val="80000"/>
              </a:lnSpc>
              <a:spcBef>
                <a:spcPts val="1600"/>
              </a:spcBef>
              <a:spcAft>
                <a:spcPts val="0"/>
              </a:spcAft>
              <a:buSzPts val="3200"/>
              <a:buNone/>
            </a:pPr>
            <a:r>
              <a:t/>
            </a:r>
            <a:endParaRPr sz="2480">
              <a:solidFill>
                <a:srgbClr val="FFFFFF"/>
              </a:solidFill>
            </a:endParaRPr>
          </a:p>
          <a:p>
            <a:pPr indent="-342900" lvl="0" marL="342900" marR="0" rtl="0" algn="l">
              <a:lnSpc>
                <a:spcPct val="80000"/>
              </a:lnSpc>
              <a:spcBef>
                <a:spcPts val="1600"/>
              </a:spcBef>
              <a:spcAft>
                <a:spcPts val="0"/>
              </a:spcAft>
              <a:buClr>
                <a:srgbClr val="FFFFFF"/>
              </a:buClr>
              <a:buSzPts val="2480"/>
              <a:buFont typeface="Arial"/>
              <a:buChar char="•"/>
            </a:pPr>
            <a:r>
              <a:rPr lang="en-US" sz="2480">
                <a:solidFill>
                  <a:srgbClr val="FFFFFF"/>
                </a:solidFill>
              </a:rPr>
              <a:t>Next up:</a:t>
            </a:r>
            <a:endParaRPr sz="2480">
              <a:solidFill>
                <a:srgbClr val="FFFFFF"/>
              </a:solidFill>
            </a:endParaRPr>
          </a:p>
          <a:p>
            <a:pPr indent="-265430" lvl="1" marL="742950" marR="0" rtl="0" algn="l">
              <a:lnSpc>
                <a:spcPct val="80000"/>
              </a:lnSpc>
              <a:spcBef>
                <a:spcPts val="1600"/>
              </a:spcBef>
              <a:spcAft>
                <a:spcPts val="0"/>
              </a:spcAft>
              <a:buClr>
                <a:srgbClr val="FFFFFF"/>
              </a:buClr>
              <a:buSzPts val="2480"/>
              <a:buFont typeface="Arial"/>
              <a:buChar char="–"/>
            </a:pPr>
            <a:r>
              <a:rPr lang="en-US" sz="2480">
                <a:solidFill>
                  <a:srgbClr val="FFFFFF"/>
                </a:solidFill>
              </a:rPr>
              <a:t>2025 Meet Schedule</a:t>
            </a:r>
            <a:endParaRPr sz="2480">
              <a:solidFill>
                <a:srgbClr val="FFFFFF"/>
              </a:solidFill>
            </a:endParaRPr>
          </a:p>
          <a:p>
            <a:pPr indent="-265430" lvl="1" marL="742950" marR="0" rtl="0" algn="l">
              <a:lnSpc>
                <a:spcPct val="80000"/>
              </a:lnSpc>
              <a:spcBef>
                <a:spcPts val="1600"/>
              </a:spcBef>
              <a:spcAft>
                <a:spcPts val="0"/>
              </a:spcAft>
              <a:buClr>
                <a:srgbClr val="FFFFFF"/>
              </a:buClr>
              <a:buSzPts val="2480"/>
              <a:buFont typeface="Arial"/>
              <a:buChar char="–"/>
            </a:pPr>
            <a:r>
              <a:rPr lang="en-US" sz="2480">
                <a:solidFill>
                  <a:srgbClr val="FFFFFF"/>
                </a:solidFill>
              </a:rPr>
              <a:t>Shirt Designs</a:t>
            </a:r>
            <a:endParaRPr sz="2480">
              <a:solidFill>
                <a:srgbClr val="FFFFFF"/>
              </a:solidFill>
            </a:endParaRPr>
          </a:p>
          <a:p>
            <a:pPr indent="-265430" lvl="1" marL="742950" marR="0" rtl="0" algn="l">
              <a:lnSpc>
                <a:spcPct val="80000"/>
              </a:lnSpc>
              <a:spcBef>
                <a:spcPts val="1600"/>
              </a:spcBef>
              <a:spcAft>
                <a:spcPts val="0"/>
              </a:spcAft>
              <a:buClr>
                <a:srgbClr val="FFFFFF"/>
              </a:buClr>
              <a:buSzPts val="2480"/>
              <a:buFont typeface="Arial"/>
              <a:buChar char="–"/>
            </a:pPr>
            <a:r>
              <a:rPr lang="en-US" sz="2480">
                <a:solidFill>
                  <a:srgbClr val="FFFFFF"/>
                </a:solidFill>
              </a:rPr>
              <a:t>TGC Board Elections</a:t>
            </a:r>
            <a:endParaRPr sz="2480">
              <a:solidFill>
                <a:srgbClr val="FFFFFF"/>
              </a:solidFill>
            </a:endParaRPr>
          </a:p>
          <a:p>
            <a:pPr indent="0" lvl="0" marL="457200" marR="0" rtl="0" algn="l">
              <a:lnSpc>
                <a:spcPct val="80000"/>
              </a:lnSpc>
              <a:spcBef>
                <a:spcPts val="1600"/>
              </a:spcBef>
              <a:spcAft>
                <a:spcPts val="1600"/>
              </a:spcAft>
              <a:buSzPts val="3200"/>
              <a:buNone/>
            </a:pPr>
            <a:r>
              <a:t/>
            </a:r>
            <a:endParaRPr sz="2480">
              <a:solidFill>
                <a:srgbClr val="FFFF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84" name="Shape 84"/>
        <p:cNvGrpSpPr/>
        <p:nvPr/>
      </p:nvGrpSpPr>
      <p:grpSpPr>
        <a:xfrm>
          <a:off x="0" y="0"/>
          <a:ext cx="0" cy="0"/>
          <a:chOff x="0" y="0"/>
          <a:chExt cx="0" cy="0"/>
        </a:xfrm>
      </p:grpSpPr>
      <p:sp>
        <p:nvSpPr>
          <p:cNvPr id="85" name="Google Shape;85;p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Calibri"/>
              <a:buNone/>
            </a:pPr>
            <a:r>
              <a:rPr lang="en-US">
                <a:solidFill>
                  <a:srgbClr val="FFFFFF"/>
                </a:solidFill>
              </a:rPr>
              <a:t>Fall Clinic</a:t>
            </a:r>
            <a:endParaRPr>
              <a:solidFill>
                <a:srgbClr val="FFFFFF"/>
              </a:solidFill>
            </a:endParaRPr>
          </a:p>
        </p:txBody>
      </p:sp>
      <p:sp>
        <p:nvSpPr>
          <p:cNvPr id="86" name="Google Shape;86;p2"/>
          <p:cNvSpPr txBox="1"/>
          <p:nvPr>
            <p:ph idx="1" type="body"/>
          </p:nvPr>
        </p:nvSpPr>
        <p:spPr>
          <a:xfrm>
            <a:off x="495800" y="1417650"/>
            <a:ext cx="8229600" cy="4708500"/>
          </a:xfrm>
          <a:prstGeom prst="rect">
            <a:avLst/>
          </a:prstGeom>
          <a:noFill/>
          <a:ln>
            <a:noFill/>
          </a:ln>
        </p:spPr>
        <p:txBody>
          <a:bodyPr anchorCtr="0" anchor="t" bIns="45700" lIns="91425" spcFirstLastPara="1" rIns="91425" wrap="square" tIns="45700">
            <a:noAutofit/>
          </a:bodyPr>
          <a:lstStyle/>
          <a:p>
            <a:pPr indent="-431800" lvl="0" marL="457200" marR="0" rtl="0" algn="l">
              <a:lnSpc>
                <a:spcPct val="115000"/>
              </a:lnSpc>
              <a:spcBef>
                <a:spcPts val="0"/>
              </a:spcBef>
              <a:spcAft>
                <a:spcPts val="0"/>
              </a:spcAft>
              <a:buClr>
                <a:srgbClr val="FFFFFF"/>
              </a:buClr>
              <a:buSzPts val="3200"/>
              <a:buChar char="-"/>
            </a:pPr>
            <a:r>
              <a:rPr lang="en-US">
                <a:solidFill>
                  <a:srgbClr val="FFFFFF"/>
                </a:solidFill>
              </a:rPr>
              <a:t>November 9 - 10</a:t>
            </a:r>
            <a:endParaRPr>
              <a:solidFill>
                <a:srgbClr val="FFFFFF"/>
              </a:solidFill>
            </a:endParaRPr>
          </a:p>
          <a:p>
            <a:pPr indent="-431800" lvl="0" marL="457200" marR="0" rtl="0" algn="l">
              <a:lnSpc>
                <a:spcPct val="115000"/>
              </a:lnSpc>
              <a:spcBef>
                <a:spcPts val="0"/>
              </a:spcBef>
              <a:spcAft>
                <a:spcPts val="0"/>
              </a:spcAft>
              <a:buClr>
                <a:srgbClr val="FFFFFF"/>
              </a:buClr>
              <a:buSzPts val="3200"/>
              <a:buChar char="-"/>
            </a:pPr>
            <a:r>
              <a:rPr lang="en-US">
                <a:solidFill>
                  <a:srgbClr val="FFFFFF"/>
                </a:solidFill>
              </a:rPr>
              <a:t>Powerhouse Gymnastics (San Antonio)</a:t>
            </a:r>
            <a:endParaRPr>
              <a:solidFill>
                <a:srgbClr val="FFFFFF"/>
              </a:solidFill>
            </a:endParaRPr>
          </a:p>
          <a:p>
            <a:pPr indent="-431800" lvl="0" marL="457200" marR="0" rtl="0" algn="l">
              <a:lnSpc>
                <a:spcPct val="115000"/>
              </a:lnSpc>
              <a:spcBef>
                <a:spcPts val="0"/>
              </a:spcBef>
              <a:spcAft>
                <a:spcPts val="0"/>
              </a:spcAft>
              <a:buClr>
                <a:srgbClr val="FFFFFF"/>
              </a:buClr>
              <a:buSzPts val="3200"/>
              <a:buChar char="-"/>
            </a:pPr>
            <a:r>
              <a:rPr lang="en-US">
                <a:solidFill>
                  <a:srgbClr val="FFFFFF"/>
                </a:solidFill>
              </a:rPr>
              <a:t>Information sessions on Saturday 4pm</a:t>
            </a:r>
            <a:endParaRPr>
              <a:solidFill>
                <a:srgbClr val="FFFFFF"/>
              </a:solidFill>
            </a:endParaRPr>
          </a:p>
          <a:p>
            <a:pPr indent="-406400" lvl="1" marL="914400" marR="0" rtl="0" algn="l">
              <a:lnSpc>
                <a:spcPct val="115000"/>
              </a:lnSpc>
              <a:spcBef>
                <a:spcPts val="0"/>
              </a:spcBef>
              <a:spcAft>
                <a:spcPts val="0"/>
              </a:spcAft>
              <a:buClr>
                <a:srgbClr val="FFFFFF"/>
              </a:buClr>
              <a:buSzPts val="2800"/>
              <a:buChar char="–"/>
            </a:pPr>
            <a:r>
              <a:rPr lang="en-US">
                <a:solidFill>
                  <a:srgbClr val="FFFFFF"/>
                </a:solidFill>
              </a:rPr>
              <a:t>How to construct a routine / judge presentation</a:t>
            </a:r>
            <a:endParaRPr>
              <a:solidFill>
                <a:srgbClr val="FFFFFF"/>
              </a:solidFill>
            </a:endParaRPr>
          </a:p>
          <a:p>
            <a:pPr indent="-406400" lvl="1" marL="914400" marR="0" rtl="0" algn="l">
              <a:lnSpc>
                <a:spcPct val="115000"/>
              </a:lnSpc>
              <a:spcBef>
                <a:spcPts val="0"/>
              </a:spcBef>
              <a:spcAft>
                <a:spcPts val="0"/>
              </a:spcAft>
              <a:buClr>
                <a:srgbClr val="FFFFFF"/>
              </a:buClr>
              <a:buSzPts val="2800"/>
              <a:buChar char="–"/>
            </a:pPr>
            <a:r>
              <a:rPr lang="en-US">
                <a:solidFill>
                  <a:srgbClr val="FFFFFF"/>
                </a:solidFill>
              </a:rPr>
              <a:t>How to host a meet</a:t>
            </a:r>
            <a:endParaRPr>
              <a:solidFill>
                <a:srgbClr val="FFFFFF"/>
              </a:solidFill>
            </a:endParaRPr>
          </a:p>
          <a:p>
            <a:pPr indent="-406400" lvl="1" marL="914400" marR="0" rtl="0" algn="l">
              <a:lnSpc>
                <a:spcPct val="115000"/>
              </a:lnSpc>
              <a:spcBef>
                <a:spcPts val="0"/>
              </a:spcBef>
              <a:spcAft>
                <a:spcPts val="0"/>
              </a:spcAft>
              <a:buClr>
                <a:srgbClr val="FFFFFF"/>
              </a:buClr>
              <a:buSzPts val="2800"/>
              <a:buChar char="–"/>
            </a:pPr>
            <a:r>
              <a:rPr lang="en-US">
                <a:solidFill>
                  <a:srgbClr val="FFFFFF"/>
                </a:solidFill>
              </a:rPr>
              <a:t>How to attend a meet</a:t>
            </a:r>
            <a:endParaRPr>
              <a:solidFill>
                <a:srgbClr val="FFFFFF"/>
              </a:solidFill>
            </a:endParaRPr>
          </a:p>
          <a:p>
            <a:pPr indent="-431800" lvl="0" marL="457200" rtl="0" algn="l">
              <a:spcBef>
                <a:spcPts val="0"/>
              </a:spcBef>
              <a:spcAft>
                <a:spcPts val="0"/>
              </a:spcAft>
              <a:buClr>
                <a:srgbClr val="FFFFFF"/>
              </a:buClr>
              <a:buSzPts val="3200"/>
              <a:buChar char="-"/>
            </a:pPr>
            <a:r>
              <a:rPr lang="en-US">
                <a:solidFill>
                  <a:schemeClr val="lt1"/>
                </a:solidFill>
              </a:rPr>
              <a:t>TGC Dinner/Social TBA</a:t>
            </a:r>
            <a:endParaRPr>
              <a:solidFill>
                <a:schemeClr val="lt1"/>
              </a:solidFill>
            </a:endParaRPr>
          </a:p>
          <a:p>
            <a:pPr indent="-431800" lvl="0" marL="457200" rtl="0" algn="l">
              <a:spcBef>
                <a:spcPts val="0"/>
              </a:spcBef>
              <a:spcAft>
                <a:spcPts val="0"/>
              </a:spcAft>
              <a:buClr>
                <a:srgbClr val="FFFFFF"/>
              </a:buClr>
              <a:buSzPts val="3200"/>
              <a:buChar char="-"/>
            </a:pPr>
            <a:r>
              <a:rPr lang="en-US">
                <a:solidFill>
                  <a:schemeClr val="lt1"/>
                </a:solidFill>
              </a:rPr>
              <a:t>Workout on Sunday morning</a:t>
            </a:r>
            <a:endParaRPr>
              <a:solidFill>
                <a:srgbClr val="FFFFFF"/>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93" name="Shape 193"/>
        <p:cNvGrpSpPr/>
        <p:nvPr/>
      </p:nvGrpSpPr>
      <p:grpSpPr>
        <a:xfrm>
          <a:off x="0" y="0"/>
          <a:ext cx="0" cy="0"/>
          <a:chOff x="0" y="0"/>
          <a:chExt cx="0" cy="0"/>
        </a:xfrm>
      </p:grpSpPr>
      <p:sp>
        <p:nvSpPr>
          <p:cNvPr id="194" name="Google Shape;194;p19"/>
          <p:cNvSpPr txBox="1"/>
          <p:nvPr>
            <p:ph type="title"/>
          </p:nvPr>
        </p:nvSpPr>
        <p:spPr>
          <a:xfrm>
            <a:off x="457200" y="0"/>
            <a:ext cx="8229600" cy="914400"/>
          </a:xfrm>
          <a:prstGeom prst="rect">
            <a:avLst/>
          </a:prstGeom>
          <a:noFill/>
          <a:ln>
            <a:noFill/>
          </a:ln>
        </p:spPr>
        <p:txBody>
          <a:bodyPr anchorCtr="0" anchor="ctr" bIns="45700" lIns="91425" spcFirstLastPara="1" rIns="91425" wrap="square" tIns="45700">
            <a:noAutofit/>
          </a:bodyPr>
          <a:lstStyle/>
          <a:p>
            <a:pPr indent="0" lvl="0" marL="0" rtl="0" algn="ctr">
              <a:lnSpc>
                <a:spcPct val="115000"/>
              </a:lnSpc>
              <a:spcBef>
                <a:spcPts val="640"/>
              </a:spcBef>
              <a:spcAft>
                <a:spcPts val="1600"/>
              </a:spcAft>
              <a:buSzPts val="2800"/>
              <a:buNone/>
            </a:pPr>
            <a:r>
              <a:rPr lang="en-US" sz="3400">
                <a:solidFill>
                  <a:schemeClr val="lt1"/>
                </a:solidFill>
              </a:rPr>
              <a:t>Scheduling Constraints</a:t>
            </a:r>
            <a:endParaRPr sz="3400">
              <a:solidFill>
                <a:srgbClr val="FFFFFF"/>
              </a:solidFill>
            </a:endParaRPr>
          </a:p>
        </p:txBody>
      </p:sp>
      <p:sp>
        <p:nvSpPr>
          <p:cNvPr id="195" name="Google Shape;195;p19"/>
          <p:cNvSpPr txBox="1"/>
          <p:nvPr>
            <p:ph idx="1" type="body"/>
          </p:nvPr>
        </p:nvSpPr>
        <p:spPr>
          <a:xfrm>
            <a:off x="457200" y="914400"/>
            <a:ext cx="8229600" cy="5791200"/>
          </a:xfrm>
          <a:prstGeom prst="rect">
            <a:avLst/>
          </a:prstGeom>
          <a:noFill/>
          <a:ln>
            <a:noFill/>
          </a:ln>
        </p:spPr>
        <p:txBody>
          <a:bodyPr anchorCtr="0" anchor="t" bIns="45700" lIns="91425" spcFirstLastPara="1" rIns="91425" wrap="square" tIns="45700">
            <a:noAutofit/>
          </a:bodyPr>
          <a:lstStyle/>
          <a:p>
            <a:pPr indent="-292100" lvl="0" marL="342900" marR="0" rtl="0" algn="l">
              <a:lnSpc>
                <a:spcPct val="115000"/>
              </a:lnSpc>
              <a:spcBef>
                <a:spcPts val="640"/>
              </a:spcBef>
              <a:spcAft>
                <a:spcPts val="0"/>
              </a:spcAft>
              <a:buClr>
                <a:srgbClr val="FFFFFF"/>
              </a:buClr>
              <a:buSzPts val="2400"/>
              <a:buChar char="●"/>
            </a:pPr>
            <a:r>
              <a:rPr lang="en-US" sz="2400">
                <a:solidFill>
                  <a:srgbClr val="FFFFFF"/>
                </a:solidFill>
              </a:rPr>
              <a:t>Spring Break</a:t>
            </a:r>
            <a:endParaRPr sz="2400">
              <a:solidFill>
                <a:srgbClr val="FFFFFF"/>
              </a:solidFill>
            </a:endParaRPr>
          </a:p>
          <a:p>
            <a:pPr indent="-190500" lvl="1" marL="742950" marR="0" rtl="0" algn="l">
              <a:lnSpc>
                <a:spcPct val="100000"/>
              </a:lnSpc>
              <a:spcBef>
                <a:spcPts val="0"/>
              </a:spcBef>
              <a:spcAft>
                <a:spcPts val="0"/>
              </a:spcAft>
              <a:buClr>
                <a:schemeClr val="lt1"/>
              </a:buClr>
              <a:buSzPts val="1300"/>
              <a:buChar char="○"/>
            </a:pPr>
            <a:r>
              <a:rPr lang="en-US" sz="1300">
                <a:solidFill>
                  <a:schemeClr val="lt1"/>
                </a:solidFill>
              </a:rPr>
              <a:t>  </a:t>
            </a:r>
            <a:r>
              <a:rPr lang="en-US" sz="1300">
                <a:solidFill>
                  <a:schemeClr val="lt1"/>
                </a:solidFill>
              </a:rPr>
              <a:t>Mar 10-14: Baylor, A&amp;M, Houston, UTA. TxSt, UNT</a:t>
            </a:r>
            <a:endParaRPr sz="2300"/>
          </a:p>
          <a:p>
            <a:pPr indent="-190500" lvl="1" marL="742950" marR="0" rtl="0" algn="l">
              <a:lnSpc>
                <a:spcPct val="100000"/>
              </a:lnSpc>
              <a:spcBef>
                <a:spcPts val="0"/>
              </a:spcBef>
              <a:spcAft>
                <a:spcPts val="0"/>
              </a:spcAft>
              <a:buClr>
                <a:schemeClr val="lt1"/>
              </a:buClr>
              <a:buSzPts val="1300"/>
              <a:buChar char="○"/>
            </a:pPr>
            <a:r>
              <a:rPr lang="en-US" sz="1300">
                <a:solidFill>
                  <a:schemeClr val="lt1"/>
                </a:solidFill>
              </a:rPr>
              <a:t>  Mar 17-21: UT, TCU, UTD, Tech, OU</a:t>
            </a:r>
            <a:endParaRPr sz="2300"/>
          </a:p>
          <a:p>
            <a:pPr indent="-292100" lvl="0" marL="342900" marR="0" rtl="0" algn="l">
              <a:lnSpc>
                <a:spcPct val="115000"/>
              </a:lnSpc>
              <a:spcBef>
                <a:spcPts val="640"/>
              </a:spcBef>
              <a:spcAft>
                <a:spcPts val="0"/>
              </a:spcAft>
              <a:buClr>
                <a:schemeClr val="lt1"/>
              </a:buClr>
              <a:buSzPts val="2400"/>
              <a:buChar char="●"/>
            </a:pPr>
            <a:r>
              <a:rPr lang="en-US" sz="2400">
                <a:solidFill>
                  <a:schemeClr val="lt1"/>
                </a:solidFill>
              </a:rPr>
              <a:t>Other big meets to avoid:</a:t>
            </a:r>
            <a:endParaRPr sz="2400"/>
          </a:p>
          <a:p>
            <a:pPr indent="-311150" lvl="1" marL="914400" rtl="0" algn="l">
              <a:lnSpc>
                <a:spcPct val="100000"/>
              </a:lnSpc>
              <a:spcBef>
                <a:spcPts val="0"/>
              </a:spcBef>
              <a:spcAft>
                <a:spcPts val="0"/>
              </a:spcAft>
              <a:buClr>
                <a:schemeClr val="lt1"/>
              </a:buClr>
              <a:buSzPts val="1300"/>
              <a:buChar char="○"/>
            </a:pPr>
            <a:r>
              <a:rPr lang="en-US" sz="1300">
                <a:solidFill>
                  <a:schemeClr val="lt1"/>
                </a:solidFill>
              </a:rPr>
              <a:t>Jan 23-26: HNI</a:t>
            </a:r>
            <a:endParaRPr sz="1300">
              <a:solidFill>
                <a:schemeClr val="lt1"/>
              </a:solidFill>
            </a:endParaRPr>
          </a:p>
          <a:p>
            <a:pPr indent="-311150" lvl="1" marL="914400" rtl="0" algn="l">
              <a:spcBef>
                <a:spcPts val="640"/>
              </a:spcBef>
              <a:spcAft>
                <a:spcPts val="0"/>
              </a:spcAft>
              <a:buClr>
                <a:schemeClr val="lt1"/>
              </a:buClr>
              <a:buSzPts val="1300"/>
              <a:buChar char="○"/>
            </a:pPr>
            <a:r>
              <a:rPr lang="en-US" sz="1300">
                <a:solidFill>
                  <a:schemeClr val="lt1"/>
                </a:solidFill>
              </a:rPr>
              <a:t>Jan 30 - Feb 2: Biles Invitational</a:t>
            </a:r>
            <a:endParaRPr sz="1300">
              <a:solidFill>
                <a:schemeClr val="lt1"/>
              </a:solidFill>
            </a:endParaRPr>
          </a:p>
          <a:p>
            <a:pPr indent="-311150" lvl="1" marL="914400" rtl="0" algn="l">
              <a:lnSpc>
                <a:spcPct val="100000"/>
              </a:lnSpc>
              <a:spcBef>
                <a:spcPts val="0"/>
              </a:spcBef>
              <a:spcAft>
                <a:spcPts val="0"/>
              </a:spcAft>
              <a:buClr>
                <a:schemeClr val="lt1"/>
              </a:buClr>
              <a:buSzPts val="1300"/>
              <a:buChar char="○"/>
            </a:pPr>
            <a:r>
              <a:rPr lang="en-US" sz="1300">
                <a:solidFill>
                  <a:schemeClr val="lt1"/>
                </a:solidFill>
              </a:rPr>
              <a:t>Feb 13-16 &amp; 21-23: Metroplex</a:t>
            </a:r>
            <a:endParaRPr sz="1300">
              <a:solidFill>
                <a:schemeClr val="lt1"/>
              </a:solidFill>
            </a:endParaRPr>
          </a:p>
          <a:p>
            <a:pPr indent="-311150" lvl="1" marL="914400" rtl="0" algn="l">
              <a:spcBef>
                <a:spcPts val="640"/>
              </a:spcBef>
              <a:spcAft>
                <a:spcPts val="0"/>
              </a:spcAft>
              <a:buClr>
                <a:schemeClr val="lt1"/>
              </a:buClr>
              <a:buSzPts val="1300"/>
              <a:buChar char="○"/>
            </a:pPr>
            <a:r>
              <a:rPr lang="en-US" sz="1300">
                <a:solidFill>
                  <a:schemeClr val="lt1"/>
                </a:solidFill>
              </a:rPr>
              <a:t>Feb 20-23: WOGA Classic</a:t>
            </a:r>
            <a:endParaRPr sz="1300">
              <a:solidFill>
                <a:schemeClr val="lt1"/>
              </a:solidFill>
            </a:endParaRPr>
          </a:p>
          <a:p>
            <a:pPr indent="-381000" lvl="0" marL="457200" rtl="0" algn="l">
              <a:spcBef>
                <a:spcPts val="640"/>
              </a:spcBef>
              <a:spcAft>
                <a:spcPts val="0"/>
              </a:spcAft>
              <a:buClr>
                <a:schemeClr val="lt1"/>
              </a:buClr>
              <a:buSzPts val="2400"/>
              <a:buChar char="●"/>
            </a:pPr>
            <a:r>
              <a:rPr lang="en-US" sz="2400">
                <a:solidFill>
                  <a:schemeClr val="lt1"/>
                </a:solidFill>
              </a:rPr>
              <a:t>Meet Schedule</a:t>
            </a:r>
            <a:endParaRPr sz="2400">
              <a:solidFill>
                <a:schemeClr val="lt1"/>
              </a:solidFill>
            </a:endParaRPr>
          </a:p>
          <a:p>
            <a:pPr indent="-342900" lvl="1" marL="914400" rtl="0" algn="l">
              <a:lnSpc>
                <a:spcPct val="50000"/>
              </a:lnSpc>
              <a:spcBef>
                <a:spcPts val="1600"/>
              </a:spcBef>
              <a:spcAft>
                <a:spcPts val="0"/>
              </a:spcAft>
              <a:buClr>
                <a:schemeClr val="lt1"/>
              </a:buClr>
              <a:buSzPts val="1800"/>
              <a:buChar char="○"/>
            </a:pPr>
            <a:r>
              <a:rPr lang="en-US" sz="1800">
                <a:solidFill>
                  <a:schemeClr val="lt1"/>
                </a:solidFill>
              </a:rPr>
              <a:t>Jan 17 -19: OGC (MAG only)</a:t>
            </a:r>
            <a:endParaRPr sz="1800">
              <a:solidFill>
                <a:schemeClr val="lt1"/>
              </a:solidFill>
            </a:endParaRPr>
          </a:p>
          <a:p>
            <a:pPr indent="-342900" lvl="1" marL="914400" rtl="0" algn="l">
              <a:lnSpc>
                <a:spcPct val="50000"/>
              </a:lnSpc>
              <a:spcBef>
                <a:spcPts val="1600"/>
              </a:spcBef>
              <a:spcAft>
                <a:spcPts val="0"/>
              </a:spcAft>
              <a:buClr>
                <a:schemeClr val="lt1"/>
              </a:buClr>
              <a:buSzPts val="1800"/>
              <a:buChar char="○"/>
            </a:pPr>
            <a:r>
              <a:rPr lang="en-US" sz="1800">
                <a:solidFill>
                  <a:schemeClr val="lt1"/>
                </a:solidFill>
              </a:rPr>
              <a:t>Feb 1-2: UT</a:t>
            </a:r>
            <a:endParaRPr sz="1800">
              <a:solidFill>
                <a:schemeClr val="lt1"/>
              </a:solidFill>
            </a:endParaRPr>
          </a:p>
          <a:p>
            <a:pPr indent="-342900" lvl="1" marL="914400" rtl="0" algn="l">
              <a:lnSpc>
                <a:spcPct val="50000"/>
              </a:lnSpc>
              <a:spcBef>
                <a:spcPts val="1600"/>
              </a:spcBef>
              <a:spcAft>
                <a:spcPts val="0"/>
              </a:spcAft>
              <a:buClr>
                <a:schemeClr val="lt1"/>
              </a:buClr>
              <a:buSzPts val="1800"/>
              <a:buChar char="○"/>
            </a:pPr>
            <a:r>
              <a:rPr lang="en-US" sz="1800">
                <a:solidFill>
                  <a:schemeClr val="lt1"/>
                </a:solidFill>
              </a:rPr>
              <a:t>Feb 8-9: Tech</a:t>
            </a:r>
            <a:endParaRPr sz="1800">
              <a:solidFill>
                <a:schemeClr val="lt1"/>
              </a:solidFill>
            </a:endParaRPr>
          </a:p>
          <a:p>
            <a:pPr indent="-342900" lvl="1" marL="914400" rtl="0" algn="l">
              <a:lnSpc>
                <a:spcPct val="50000"/>
              </a:lnSpc>
              <a:spcBef>
                <a:spcPts val="1600"/>
              </a:spcBef>
              <a:spcAft>
                <a:spcPts val="0"/>
              </a:spcAft>
              <a:buClr>
                <a:schemeClr val="lt1"/>
              </a:buClr>
              <a:buSzPts val="1800"/>
              <a:buChar char="○"/>
            </a:pPr>
            <a:r>
              <a:rPr lang="en-US" sz="1800">
                <a:solidFill>
                  <a:schemeClr val="lt1"/>
                </a:solidFill>
              </a:rPr>
              <a:t>Tentative Feb 15 or 16: SCL/Baylor (one day only…exact day TBD)</a:t>
            </a:r>
            <a:endParaRPr sz="1800">
              <a:solidFill>
                <a:schemeClr val="lt1"/>
              </a:solidFill>
            </a:endParaRPr>
          </a:p>
          <a:p>
            <a:pPr indent="-342900" lvl="1" marL="914400" rtl="0" algn="l">
              <a:lnSpc>
                <a:spcPct val="50000"/>
              </a:lnSpc>
              <a:spcBef>
                <a:spcPts val="1600"/>
              </a:spcBef>
              <a:spcAft>
                <a:spcPts val="0"/>
              </a:spcAft>
              <a:buClr>
                <a:schemeClr val="lt1"/>
              </a:buClr>
              <a:buSzPts val="1800"/>
              <a:buChar char="○"/>
            </a:pPr>
            <a:r>
              <a:rPr lang="en-US" sz="1800">
                <a:solidFill>
                  <a:schemeClr val="lt1"/>
                </a:solidFill>
              </a:rPr>
              <a:t>March 1: UH</a:t>
            </a:r>
            <a:endParaRPr sz="1800">
              <a:solidFill>
                <a:schemeClr val="lt1"/>
              </a:solidFill>
            </a:endParaRPr>
          </a:p>
          <a:p>
            <a:pPr indent="-342900" lvl="1" marL="914400" rtl="0" algn="l">
              <a:lnSpc>
                <a:spcPct val="50000"/>
              </a:lnSpc>
              <a:spcBef>
                <a:spcPts val="1600"/>
              </a:spcBef>
              <a:spcAft>
                <a:spcPts val="0"/>
              </a:spcAft>
              <a:buClr>
                <a:schemeClr val="lt1"/>
              </a:buClr>
              <a:buSzPts val="1800"/>
              <a:buChar char="○"/>
            </a:pPr>
            <a:r>
              <a:rPr lang="en-US" sz="1800">
                <a:solidFill>
                  <a:schemeClr val="lt1"/>
                </a:solidFill>
              </a:rPr>
              <a:t>Tentative March 8: Baylor (WAG only)</a:t>
            </a:r>
            <a:endParaRPr sz="1800">
              <a:solidFill>
                <a:schemeClr val="lt1"/>
              </a:solidFill>
            </a:endParaRPr>
          </a:p>
          <a:p>
            <a:pPr indent="-342900" lvl="1" marL="914400" rtl="0" algn="l">
              <a:lnSpc>
                <a:spcPct val="50000"/>
              </a:lnSpc>
              <a:spcBef>
                <a:spcPts val="1600"/>
              </a:spcBef>
              <a:spcAft>
                <a:spcPts val="0"/>
              </a:spcAft>
              <a:buClr>
                <a:schemeClr val="lt1"/>
              </a:buClr>
              <a:buSzPts val="1800"/>
              <a:buChar char="○"/>
            </a:pPr>
            <a:r>
              <a:rPr lang="en-US" sz="1800">
                <a:solidFill>
                  <a:schemeClr val="lt1"/>
                </a:solidFill>
              </a:rPr>
              <a:t>March 29: A&amp;M</a:t>
            </a:r>
            <a:endParaRPr sz="1800">
              <a:solidFill>
                <a:schemeClr val="lt1"/>
              </a:solidFill>
            </a:endParaRPr>
          </a:p>
          <a:p>
            <a:pPr indent="-342900" lvl="1" marL="914400" rtl="0" algn="l">
              <a:lnSpc>
                <a:spcPct val="50000"/>
              </a:lnSpc>
              <a:spcBef>
                <a:spcPts val="1600"/>
              </a:spcBef>
              <a:spcAft>
                <a:spcPts val="0"/>
              </a:spcAft>
              <a:buClr>
                <a:schemeClr val="lt1"/>
              </a:buClr>
              <a:buSzPts val="1800"/>
              <a:buChar char="○"/>
            </a:pPr>
            <a:r>
              <a:rPr lang="en-US" sz="1800">
                <a:solidFill>
                  <a:schemeClr val="lt1"/>
                </a:solidFill>
              </a:rPr>
              <a:t>April 2-5: NAIGC Nationals</a:t>
            </a:r>
            <a:endParaRPr sz="1800">
              <a:solidFill>
                <a:schemeClr val="lt1"/>
              </a:solidFill>
            </a:endParaRPr>
          </a:p>
          <a:p>
            <a:pPr indent="-139700" lvl="0" marL="342900" marR="0" rtl="0" algn="l">
              <a:lnSpc>
                <a:spcPct val="50000"/>
              </a:lnSpc>
              <a:spcBef>
                <a:spcPts val="1600"/>
              </a:spcBef>
              <a:spcAft>
                <a:spcPts val="0"/>
              </a:spcAft>
              <a:buClr>
                <a:schemeClr val="lt1"/>
              </a:buClr>
              <a:buSzPts val="3200"/>
              <a:buNone/>
            </a:pPr>
            <a:r>
              <a:t/>
            </a:r>
            <a:endParaRPr sz="1800">
              <a:solidFill>
                <a:schemeClr val="lt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99" name="Shape 199"/>
        <p:cNvGrpSpPr/>
        <p:nvPr/>
      </p:nvGrpSpPr>
      <p:grpSpPr>
        <a:xfrm>
          <a:off x="0" y="0"/>
          <a:ext cx="0" cy="0"/>
          <a:chOff x="0" y="0"/>
          <a:chExt cx="0" cy="0"/>
        </a:xfrm>
      </p:grpSpPr>
      <p:sp>
        <p:nvSpPr>
          <p:cNvPr id="200" name="Google Shape;200;p2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Calibri"/>
              <a:buNone/>
            </a:pPr>
            <a:r>
              <a:rPr lang="en-US">
                <a:solidFill>
                  <a:srgbClr val="FFFFFF"/>
                </a:solidFill>
              </a:rPr>
              <a:t>2025 Shirts</a:t>
            </a:r>
            <a:endParaRPr>
              <a:solidFill>
                <a:srgbClr val="FFFFFF"/>
              </a:solidFill>
            </a:endParaRPr>
          </a:p>
        </p:txBody>
      </p:sp>
      <p:sp>
        <p:nvSpPr>
          <p:cNvPr id="201" name="Google Shape;201;p23"/>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Autofit/>
          </a:bodyPr>
          <a:lstStyle/>
          <a:p>
            <a:pPr indent="0" lvl="0" marL="0" marR="0" rtl="0" algn="l">
              <a:lnSpc>
                <a:spcPct val="115000"/>
              </a:lnSpc>
              <a:spcBef>
                <a:spcPts val="1600"/>
              </a:spcBef>
              <a:spcAft>
                <a:spcPts val="0"/>
              </a:spcAft>
              <a:buClr>
                <a:schemeClr val="dk1"/>
              </a:buClr>
              <a:buSzPts val="3200"/>
              <a:buFont typeface="Arial"/>
              <a:buNone/>
            </a:pPr>
            <a:r>
              <a:rPr lang="en-US">
                <a:solidFill>
                  <a:srgbClr val="FFFFFF"/>
                </a:solidFill>
              </a:rPr>
              <a:t>We need a design by December 31</a:t>
            </a:r>
            <a:endParaRPr/>
          </a:p>
          <a:p>
            <a:pPr indent="0" lvl="0" marL="0" marR="0" rtl="0" algn="l">
              <a:lnSpc>
                <a:spcPct val="115000"/>
              </a:lnSpc>
              <a:spcBef>
                <a:spcPts val="3200"/>
              </a:spcBef>
              <a:spcAft>
                <a:spcPts val="0"/>
              </a:spcAft>
              <a:buClr>
                <a:schemeClr val="dk1"/>
              </a:buClr>
              <a:buSzPts val="3200"/>
              <a:buFont typeface="Arial"/>
              <a:buNone/>
            </a:pPr>
            <a:r>
              <a:rPr lang="en-US">
                <a:solidFill>
                  <a:srgbClr val="FFFFFF"/>
                </a:solidFill>
              </a:rPr>
              <a:t>Dri fit, cotton or other?</a:t>
            </a:r>
            <a:endParaRPr>
              <a:solidFill>
                <a:srgbClr val="FFFFFF"/>
              </a:solidFill>
            </a:endParaRPr>
          </a:p>
          <a:p>
            <a:pPr indent="0" lvl="0" marL="0" marR="0" rtl="0" algn="l">
              <a:lnSpc>
                <a:spcPct val="115000"/>
              </a:lnSpc>
              <a:spcBef>
                <a:spcPts val="3200"/>
              </a:spcBef>
              <a:spcAft>
                <a:spcPts val="1600"/>
              </a:spcAft>
              <a:buClr>
                <a:schemeClr val="dk1"/>
              </a:buClr>
              <a:buSzPts val="3200"/>
              <a:buFont typeface="Arial"/>
              <a:buNone/>
            </a:pPr>
            <a:r>
              <a:rPr lang="en-US">
                <a:solidFill>
                  <a:srgbClr val="FFFFFF"/>
                </a:solidFill>
              </a:rPr>
              <a:t>Do we want to try something else like tank tops?</a:t>
            </a:r>
            <a:endParaRPr>
              <a:solidFill>
                <a:srgbClr val="FFFFFF"/>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205" name="Shape 205"/>
        <p:cNvGrpSpPr/>
        <p:nvPr/>
      </p:nvGrpSpPr>
      <p:grpSpPr>
        <a:xfrm>
          <a:off x="0" y="0"/>
          <a:ext cx="0" cy="0"/>
          <a:chOff x="0" y="0"/>
          <a:chExt cx="0" cy="0"/>
        </a:xfrm>
      </p:grpSpPr>
      <p:sp>
        <p:nvSpPr>
          <p:cNvPr id="206" name="Google Shape;206;p24"/>
          <p:cNvSpPr txBox="1"/>
          <p:nvPr>
            <p:ph type="ctrTitle"/>
          </p:nvPr>
        </p:nvSpPr>
        <p:spPr>
          <a:xfrm>
            <a:off x="304800" y="2130425"/>
            <a:ext cx="8153400" cy="1470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200"/>
              <a:buFont typeface="Calibri"/>
              <a:buNone/>
            </a:pPr>
            <a:r>
              <a:rPr b="0" i="0" lang="en-US" sz="4400" u="none" cap="none" strike="noStrike">
                <a:solidFill>
                  <a:srgbClr val="FFFFFF"/>
                </a:solidFill>
                <a:latin typeface="Calibri"/>
                <a:ea typeface="Calibri"/>
                <a:cs typeface="Calibri"/>
                <a:sym typeface="Calibri"/>
              </a:rPr>
              <a:t>Anything else?</a:t>
            </a:r>
            <a:endParaRPr>
              <a:solidFill>
                <a:srgbClr val="FFFFFF"/>
              </a:solidFill>
            </a:endParaRPr>
          </a:p>
        </p:txBody>
      </p:sp>
      <p:sp>
        <p:nvSpPr>
          <p:cNvPr id="207" name="Google Shape;207;p24"/>
          <p:cNvSpPr txBox="1"/>
          <p:nvPr>
            <p:ph idx="1" type="subTitle"/>
          </p:nvPr>
        </p:nvSpPr>
        <p:spPr>
          <a:xfrm>
            <a:off x="311700" y="3778833"/>
            <a:ext cx="8520600" cy="10569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888888"/>
              </a:buClr>
              <a:buSzPts val="2800"/>
              <a:buFont typeface="Arial"/>
              <a:buNone/>
            </a:pPr>
            <a:r>
              <a:rPr b="0" i="0" lang="en-US" sz="3200" u="none" cap="none" strike="noStrike">
                <a:solidFill>
                  <a:srgbClr val="FFFFFF"/>
                </a:solidFill>
                <a:latin typeface="Calibri"/>
                <a:ea typeface="Calibri"/>
                <a:cs typeface="Calibri"/>
                <a:sym typeface="Calibri"/>
              </a:rPr>
              <a:t>Before we open the floor to elections</a:t>
            </a:r>
            <a:endParaRPr>
              <a:solidFill>
                <a:srgbClr val="FFFFFF"/>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211" name="Shape 211"/>
        <p:cNvGrpSpPr/>
        <p:nvPr/>
      </p:nvGrpSpPr>
      <p:grpSpPr>
        <a:xfrm>
          <a:off x="0" y="0"/>
          <a:ext cx="0" cy="0"/>
          <a:chOff x="0" y="0"/>
          <a:chExt cx="0" cy="0"/>
        </a:xfrm>
      </p:grpSpPr>
      <p:sp>
        <p:nvSpPr>
          <p:cNvPr id="212" name="Google Shape;212;p2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Calibri"/>
              <a:buNone/>
            </a:pPr>
            <a:r>
              <a:rPr b="0" i="0" lang="en-US" sz="4400" u="none" cap="none" strike="noStrike">
                <a:solidFill>
                  <a:srgbClr val="FFFFFF"/>
                </a:solidFill>
                <a:latin typeface="Calibri"/>
                <a:ea typeface="Calibri"/>
                <a:cs typeface="Calibri"/>
                <a:sym typeface="Calibri"/>
              </a:rPr>
              <a:t>Elections</a:t>
            </a:r>
            <a:endParaRPr>
              <a:solidFill>
                <a:srgbClr val="FFFFFF"/>
              </a:solidFill>
            </a:endParaRPr>
          </a:p>
        </p:txBody>
      </p:sp>
      <p:sp>
        <p:nvSpPr>
          <p:cNvPr id="213" name="Google Shape;213;p2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0" lvl="0" marL="0" marR="0" rtl="0" algn="l">
              <a:lnSpc>
                <a:spcPct val="115000"/>
              </a:lnSpc>
              <a:spcBef>
                <a:spcPts val="0"/>
              </a:spcBef>
              <a:spcAft>
                <a:spcPts val="0"/>
              </a:spcAft>
              <a:buSzPts val="3200"/>
              <a:buNone/>
            </a:pPr>
            <a:r>
              <a:rPr lang="en-US">
                <a:solidFill>
                  <a:srgbClr val="FFFFFF"/>
                </a:solidFill>
              </a:rPr>
              <a:t>1. President</a:t>
            </a:r>
            <a:endParaRPr>
              <a:solidFill>
                <a:srgbClr val="FFFFFF"/>
              </a:solidFill>
            </a:endParaRPr>
          </a:p>
          <a:p>
            <a:pPr indent="0" lvl="0" marL="0" marR="0" rtl="0" algn="l">
              <a:lnSpc>
                <a:spcPct val="115000"/>
              </a:lnSpc>
              <a:spcBef>
                <a:spcPts val="0"/>
              </a:spcBef>
              <a:spcAft>
                <a:spcPts val="0"/>
              </a:spcAft>
              <a:buSzPts val="3200"/>
              <a:buNone/>
            </a:pPr>
            <a:r>
              <a:rPr lang="en-US">
                <a:solidFill>
                  <a:srgbClr val="FFFFFF"/>
                </a:solidFill>
              </a:rPr>
              <a:t>2. Vice President</a:t>
            </a:r>
            <a:endParaRPr>
              <a:solidFill>
                <a:srgbClr val="FFFFFF"/>
              </a:solidFill>
            </a:endParaRPr>
          </a:p>
          <a:p>
            <a:pPr indent="0" lvl="0" marL="0" marR="0" rtl="0" algn="l">
              <a:lnSpc>
                <a:spcPct val="115000"/>
              </a:lnSpc>
              <a:spcBef>
                <a:spcPts val="0"/>
              </a:spcBef>
              <a:spcAft>
                <a:spcPts val="0"/>
              </a:spcAft>
              <a:buSzPts val="3200"/>
              <a:buNone/>
            </a:pPr>
            <a:r>
              <a:rPr lang="en-US">
                <a:solidFill>
                  <a:srgbClr val="FFFFFF"/>
                </a:solidFill>
              </a:rPr>
              <a:t>3. Secretary/Treasurer</a:t>
            </a:r>
            <a:endParaRPr>
              <a:solidFill>
                <a:srgbClr val="FFFFFF"/>
              </a:solidFill>
            </a:endParaRPr>
          </a:p>
          <a:p>
            <a:pPr indent="0" lvl="0" marL="0" marR="0" rtl="0" algn="l">
              <a:lnSpc>
                <a:spcPct val="115000"/>
              </a:lnSpc>
              <a:spcBef>
                <a:spcPts val="0"/>
              </a:spcBef>
              <a:spcAft>
                <a:spcPts val="0"/>
              </a:spcAft>
              <a:buSzPts val="3200"/>
              <a:buNone/>
            </a:pPr>
            <a:r>
              <a:rPr lang="en-US">
                <a:solidFill>
                  <a:srgbClr val="FFFFFF"/>
                </a:solidFill>
              </a:rPr>
              <a:t>4. Directors (2)</a:t>
            </a:r>
            <a:endParaRPr>
              <a:solidFill>
                <a:srgbClr val="FFFFFF"/>
              </a:solidFill>
            </a:endParaRPr>
          </a:p>
          <a:p>
            <a:pPr indent="0" lvl="0" marL="0" marR="0" rtl="0" algn="l">
              <a:lnSpc>
                <a:spcPct val="115000"/>
              </a:lnSpc>
              <a:spcBef>
                <a:spcPts val="0"/>
              </a:spcBef>
              <a:spcAft>
                <a:spcPts val="0"/>
              </a:spcAft>
              <a:buSzPts val="3200"/>
              <a:buNone/>
            </a:pPr>
            <a:r>
              <a:rPr lang="en-US">
                <a:solidFill>
                  <a:srgbClr val="FFFFFF"/>
                </a:solidFill>
              </a:rPr>
              <a:t>5. Executive Director</a:t>
            </a:r>
            <a:endParaRPr>
              <a:solidFill>
                <a:srgbClr val="FFFFFF"/>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217" name="Shape 217"/>
        <p:cNvGrpSpPr/>
        <p:nvPr/>
      </p:nvGrpSpPr>
      <p:grpSpPr>
        <a:xfrm>
          <a:off x="0" y="0"/>
          <a:ext cx="0" cy="0"/>
          <a:chOff x="0" y="0"/>
          <a:chExt cx="0" cy="0"/>
        </a:xfrm>
      </p:grpSpPr>
      <p:sp>
        <p:nvSpPr>
          <p:cNvPr id="218" name="Google Shape;218;p2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Calibri"/>
              <a:buNone/>
            </a:pPr>
            <a:r>
              <a:rPr lang="en-US">
                <a:solidFill>
                  <a:srgbClr val="FFFFFF"/>
                </a:solidFill>
              </a:rPr>
              <a:t>Reminders for club reps</a:t>
            </a:r>
            <a:endParaRPr>
              <a:solidFill>
                <a:srgbClr val="FFFFFF"/>
              </a:solidFill>
            </a:endParaRPr>
          </a:p>
        </p:txBody>
      </p:sp>
      <p:sp>
        <p:nvSpPr>
          <p:cNvPr id="219" name="Google Shape;219;p26"/>
          <p:cNvSpPr txBox="1"/>
          <p:nvPr>
            <p:ph idx="1" type="body"/>
          </p:nvPr>
        </p:nvSpPr>
        <p:spPr>
          <a:xfrm>
            <a:off x="457200" y="1417650"/>
            <a:ext cx="8229600" cy="4526100"/>
          </a:xfrm>
          <a:prstGeom prst="rect">
            <a:avLst/>
          </a:prstGeom>
          <a:noFill/>
          <a:ln>
            <a:noFill/>
          </a:ln>
        </p:spPr>
        <p:txBody>
          <a:bodyPr anchorCtr="0" anchor="t" bIns="45700" lIns="91425" spcFirstLastPara="1" rIns="91425" wrap="square" tIns="45700">
            <a:noAutofit/>
          </a:bodyPr>
          <a:lstStyle/>
          <a:p>
            <a:pPr indent="-355600" lvl="0" marL="457200" marR="0" rtl="0" algn="l">
              <a:lnSpc>
                <a:spcPct val="115000"/>
              </a:lnSpc>
              <a:spcBef>
                <a:spcPts val="0"/>
              </a:spcBef>
              <a:spcAft>
                <a:spcPts val="0"/>
              </a:spcAft>
              <a:buClr>
                <a:srgbClr val="FFFFFF"/>
              </a:buClr>
              <a:buSzPts val="2000"/>
              <a:buChar char="•"/>
            </a:pPr>
            <a:r>
              <a:rPr lang="en-US" sz="2000">
                <a:solidFill>
                  <a:srgbClr val="FFFFFF"/>
                </a:solidFill>
              </a:rPr>
              <a:t>Make sure your officers are subscribed to TGC email list and are in the discord</a:t>
            </a:r>
            <a:endParaRPr sz="2000">
              <a:solidFill>
                <a:srgbClr val="FFFFFF"/>
              </a:solidFill>
            </a:endParaRPr>
          </a:p>
          <a:p>
            <a:pPr indent="-355600" lvl="0" marL="457200" marR="0" rtl="0" algn="l">
              <a:lnSpc>
                <a:spcPct val="115000"/>
              </a:lnSpc>
              <a:spcBef>
                <a:spcPts val="0"/>
              </a:spcBef>
              <a:spcAft>
                <a:spcPts val="0"/>
              </a:spcAft>
              <a:buClr>
                <a:srgbClr val="FFFFFF"/>
              </a:buClr>
              <a:buSzPts val="2000"/>
              <a:buChar char="•"/>
            </a:pPr>
            <a:r>
              <a:rPr lang="en-US" sz="2000">
                <a:solidFill>
                  <a:srgbClr val="FFFFFF"/>
                </a:solidFill>
              </a:rPr>
              <a:t>Make sure your officers are subscribed to NAIGC announcement list</a:t>
            </a:r>
            <a:endParaRPr sz="2000">
              <a:solidFill>
                <a:srgbClr val="FFFFFF"/>
              </a:solidFill>
            </a:endParaRPr>
          </a:p>
          <a:p>
            <a:pPr indent="-355600" lvl="1" marL="914400" marR="0" rtl="0" algn="l">
              <a:lnSpc>
                <a:spcPct val="115000"/>
              </a:lnSpc>
              <a:spcBef>
                <a:spcPts val="0"/>
              </a:spcBef>
              <a:spcAft>
                <a:spcPts val="0"/>
              </a:spcAft>
              <a:buClr>
                <a:srgbClr val="FFFFFF"/>
              </a:buClr>
              <a:buSzPts val="2000"/>
              <a:buChar char="–"/>
            </a:pPr>
            <a:r>
              <a:rPr lang="en-US" sz="2000">
                <a:solidFill>
                  <a:srgbClr val="FFFFFF"/>
                </a:solidFill>
              </a:rPr>
              <a:t>you can remind gymnasts too as rules and nationals logistics are announced via that list</a:t>
            </a:r>
            <a:endParaRPr sz="2000">
              <a:solidFill>
                <a:srgbClr val="FFFFFF"/>
              </a:solidFill>
            </a:endParaRPr>
          </a:p>
          <a:p>
            <a:pPr indent="-355600" lvl="0" marL="457200" marR="0" rtl="0" algn="l">
              <a:lnSpc>
                <a:spcPct val="115000"/>
              </a:lnSpc>
              <a:spcBef>
                <a:spcPts val="0"/>
              </a:spcBef>
              <a:spcAft>
                <a:spcPts val="0"/>
              </a:spcAft>
              <a:buClr>
                <a:srgbClr val="FFFFFF"/>
              </a:buClr>
              <a:buSzPts val="2000"/>
              <a:buChar char="•"/>
            </a:pPr>
            <a:r>
              <a:rPr lang="en-US" sz="2000">
                <a:solidFill>
                  <a:srgbClr val="FFFFFF"/>
                </a:solidFill>
              </a:rPr>
              <a:t>Optionally your officers can be in the NAIGC discussion google group</a:t>
            </a:r>
            <a:endParaRPr sz="2000">
              <a:solidFill>
                <a:srgbClr val="FFFFFF"/>
              </a:solidFill>
            </a:endParaRPr>
          </a:p>
          <a:p>
            <a:pPr indent="-355600" lvl="0" marL="457200" rtl="0" algn="l">
              <a:lnSpc>
                <a:spcPct val="115000"/>
              </a:lnSpc>
              <a:spcBef>
                <a:spcPts val="0"/>
              </a:spcBef>
              <a:spcAft>
                <a:spcPts val="0"/>
              </a:spcAft>
              <a:buClr>
                <a:srgbClr val="FFFFFF"/>
              </a:buClr>
              <a:buSzPts val="2000"/>
              <a:buChar char="•"/>
            </a:pPr>
            <a:r>
              <a:rPr lang="en-US" sz="2000">
                <a:solidFill>
                  <a:schemeClr val="lt1"/>
                </a:solidFill>
              </a:rPr>
              <a:t>If you have competing alumni/adults make sure they are subscribed to the alumni email list.</a:t>
            </a:r>
            <a:endParaRPr sz="2000">
              <a:solidFill>
                <a:srgbClr val="FFFFFF"/>
              </a:solidFill>
            </a:endParaRPr>
          </a:p>
          <a:p>
            <a:pPr indent="-355600" lvl="0" marL="457200" marR="0" rtl="0" algn="l">
              <a:lnSpc>
                <a:spcPct val="115000"/>
              </a:lnSpc>
              <a:spcBef>
                <a:spcPts val="0"/>
              </a:spcBef>
              <a:spcAft>
                <a:spcPts val="0"/>
              </a:spcAft>
              <a:buClr>
                <a:srgbClr val="FFFFFF"/>
              </a:buClr>
              <a:buSzPts val="2000"/>
              <a:buChar char="•"/>
            </a:pPr>
            <a:r>
              <a:rPr lang="en-US" sz="2000">
                <a:solidFill>
                  <a:srgbClr val="FFFFFF"/>
                </a:solidFill>
              </a:rPr>
              <a:t>Poll your team if anyone is interested in making a shirt design</a:t>
            </a:r>
            <a:endParaRPr/>
          </a:p>
          <a:p>
            <a:pPr indent="-355600" lvl="0" marL="457200" marR="0" rtl="0" algn="l">
              <a:lnSpc>
                <a:spcPct val="115000"/>
              </a:lnSpc>
              <a:spcBef>
                <a:spcPts val="0"/>
              </a:spcBef>
              <a:spcAft>
                <a:spcPts val="0"/>
              </a:spcAft>
              <a:buClr>
                <a:srgbClr val="FFFFFF"/>
              </a:buClr>
              <a:buSzPts val="2000"/>
              <a:buChar char="•"/>
            </a:pPr>
            <a:r>
              <a:rPr lang="en-US" sz="2000">
                <a:solidFill>
                  <a:srgbClr val="FFFFFF"/>
                </a:solidFill>
              </a:rPr>
              <a:t>Remind your team and the world to follow TGC social media!!!</a:t>
            </a:r>
            <a:endParaRPr sz="2000">
              <a:solidFill>
                <a:srgbClr val="FFFFFF"/>
              </a:solidFill>
            </a:endParaRPr>
          </a:p>
          <a:p>
            <a:pPr indent="-355600" lvl="1" marL="914400" marR="0" rtl="0" algn="l">
              <a:lnSpc>
                <a:spcPct val="115000"/>
              </a:lnSpc>
              <a:spcBef>
                <a:spcPts val="0"/>
              </a:spcBef>
              <a:spcAft>
                <a:spcPts val="0"/>
              </a:spcAft>
              <a:buClr>
                <a:srgbClr val="FFFFFF"/>
              </a:buClr>
              <a:buSzPts val="2000"/>
              <a:buChar char="–"/>
            </a:pPr>
            <a:r>
              <a:rPr lang="en-US" sz="2000">
                <a:solidFill>
                  <a:srgbClr val="FFFFFF"/>
                </a:solidFill>
              </a:rPr>
              <a:t>Also follow each other on social media. tgcgymnastics.com/teams</a:t>
            </a:r>
            <a:endParaRPr sz="2000">
              <a:solidFill>
                <a:srgbClr val="FFFFFF"/>
              </a:solidFill>
            </a:endParaRPr>
          </a:p>
          <a:p>
            <a:pPr indent="0" lvl="0" marL="457200" marR="0" rtl="0" algn="l">
              <a:lnSpc>
                <a:spcPct val="115000"/>
              </a:lnSpc>
              <a:spcBef>
                <a:spcPts val="0"/>
              </a:spcBef>
              <a:spcAft>
                <a:spcPts val="0"/>
              </a:spcAft>
              <a:buSzPts val="3200"/>
              <a:buNone/>
            </a:pPr>
            <a:r>
              <a:t/>
            </a:r>
            <a:endParaRPr sz="2000">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90" name="Shape 90"/>
        <p:cNvGrpSpPr/>
        <p:nvPr/>
      </p:nvGrpSpPr>
      <p:grpSpPr>
        <a:xfrm>
          <a:off x="0" y="0"/>
          <a:ext cx="0" cy="0"/>
          <a:chOff x="0" y="0"/>
          <a:chExt cx="0" cy="0"/>
        </a:xfrm>
      </p:grpSpPr>
      <p:sp>
        <p:nvSpPr>
          <p:cNvPr id="91" name="Google Shape;91;g30a9b536941_0_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Calibri"/>
              <a:buNone/>
            </a:pPr>
            <a:r>
              <a:rPr b="0" i="0" lang="en-US" sz="4400" u="none" cap="none" strike="noStrike">
                <a:solidFill>
                  <a:srgbClr val="FFFFFF"/>
                </a:solidFill>
                <a:latin typeface="Calibri"/>
                <a:ea typeface="Calibri"/>
                <a:cs typeface="Calibri"/>
                <a:sym typeface="Calibri"/>
              </a:rPr>
              <a:t>Agenda</a:t>
            </a:r>
            <a:endParaRPr>
              <a:solidFill>
                <a:srgbClr val="FFFFFF"/>
              </a:solidFill>
            </a:endParaRPr>
          </a:p>
        </p:txBody>
      </p:sp>
      <p:sp>
        <p:nvSpPr>
          <p:cNvPr id="92" name="Google Shape;92;g30a9b536941_0_0"/>
          <p:cNvSpPr txBox="1"/>
          <p:nvPr>
            <p:ph idx="1" type="body"/>
          </p:nvPr>
        </p:nvSpPr>
        <p:spPr>
          <a:xfrm>
            <a:off x="457200" y="1417650"/>
            <a:ext cx="8229600" cy="4708500"/>
          </a:xfrm>
          <a:prstGeom prst="rect">
            <a:avLst/>
          </a:prstGeom>
          <a:noFill/>
          <a:ln>
            <a:noFill/>
          </a:ln>
        </p:spPr>
        <p:txBody>
          <a:bodyPr anchorCtr="0" anchor="t" bIns="45700" lIns="91425" spcFirstLastPara="1" rIns="91425" wrap="square" tIns="45700">
            <a:noAutofit/>
          </a:bodyPr>
          <a:lstStyle/>
          <a:p>
            <a:pPr indent="-431800" lvl="0" marL="457200" marR="0" rtl="0" algn="l">
              <a:lnSpc>
                <a:spcPct val="115000"/>
              </a:lnSpc>
              <a:spcBef>
                <a:spcPts val="0"/>
              </a:spcBef>
              <a:spcAft>
                <a:spcPts val="0"/>
              </a:spcAft>
              <a:buClr>
                <a:srgbClr val="FFFFFF"/>
              </a:buClr>
              <a:buSzPts val="3200"/>
              <a:buFont typeface="Calibri"/>
              <a:buChar char="-"/>
            </a:pPr>
            <a:r>
              <a:rPr lang="en-US">
                <a:solidFill>
                  <a:srgbClr val="FFFFFF"/>
                </a:solidFill>
              </a:rPr>
              <a:t>Approve 2023 Minutes</a:t>
            </a:r>
            <a:endParaRPr>
              <a:solidFill>
                <a:srgbClr val="FFFFFF"/>
              </a:solidFill>
            </a:endParaRPr>
          </a:p>
          <a:p>
            <a:pPr indent="-431800" lvl="0" marL="457200" marR="0" rtl="0" algn="l">
              <a:lnSpc>
                <a:spcPct val="115000"/>
              </a:lnSpc>
              <a:spcBef>
                <a:spcPts val="0"/>
              </a:spcBef>
              <a:spcAft>
                <a:spcPts val="0"/>
              </a:spcAft>
              <a:buClr>
                <a:srgbClr val="FFFFFF"/>
              </a:buClr>
              <a:buSzPts val="3200"/>
              <a:buFont typeface="Calibri"/>
              <a:buChar char="-"/>
            </a:pPr>
            <a:r>
              <a:rPr b="0" i="0" lang="en-US" sz="3200" u="none" cap="none" strike="noStrike">
                <a:solidFill>
                  <a:srgbClr val="FFFFFF"/>
                </a:solidFill>
                <a:latin typeface="Calibri"/>
                <a:ea typeface="Calibri"/>
                <a:cs typeface="Calibri"/>
                <a:sym typeface="Calibri"/>
              </a:rPr>
              <a:t>Roll Call</a:t>
            </a:r>
            <a:endParaRPr>
              <a:solidFill>
                <a:srgbClr val="FFFFFF"/>
              </a:solidFill>
            </a:endParaRPr>
          </a:p>
          <a:p>
            <a:pPr indent="-431800" lvl="0" marL="457200" marR="0" rtl="0" algn="l">
              <a:lnSpc>
                <a:spcPct val="115000"/>
              </a:lnSpc>
              <a:spcBef>
                <a:spcPts val="0"/>
              </a:spcBef>
              <a:spcAft>
                <a:spcPts val="0"/>
              </a:spcAft>
              <a:buClr>
                <a:srgbClr val="FFFFFF"/>
              </a:buClr>
              <a:buSzPts val="3200"/>
              <a:buFont typeface="Calibri"/>
              <a:buChar char="-"/>
            </a:pPr>
            <a:r>
              <a:rPr b="0" i="0" lang="en-US" sz="3200" u="none" cap="none" strike="noStrike">
                <a:solidFill>
                  <a:srgbClr val="FFFFFF"/>
                </a:solidFill>
                <a:latin typeface="Calibri"/>
                <a:ea typeface="Calibri"/>
                <a:cs typeface="Calibri"/>
                <a:sym typeface="Calibri"/>
              </a:rPr>
              <a:t>TGC </a:t>
            </a:r>
            <a:r>
              <a:rPr lang="en-US">
                <a:solidFill>
                  <a:srgbClr val="FFFFFF"/>
                </a:solidFill>
              </a:rPr>
              <a:t>Background</a:t>
            </a:r>
            <a:endParaRPr>
              <a:solidFill>
                <a:srgbClr val="FFFFFF"/>
              </a:solidFill>
            </a:endParaRPr>
          </a:p>
          <a:p>
            <a:pPr indent="-431800" lvl="0" marL="457200" marR="0" rtl="0" algn="l">
              <a:lnSpc>
                <a:spcPct val="115000"/>
              </a:lnSpc>
              <a:spcBef>
                <a:spcPts val="0"/>
              </a:spcBef>
              <a:spcAft>
                <a:spcPts val="0"/>
              </a:spcAft>
              <a:buClr>
                <a:srgbClr val="FFFFFF"/>
              </a:buClr>
              <a:buSzPts val="3200"/>
              <a:buFont typeface="Calibri"/>
              <a:buChar char="-"/>
            </a:pPr>
            <a:r>
              <a:rPr b="0" i="0" lang="en-US" sz="3200" u="none" cap="none" strike="noStrike">
                <a:solidFill>
                  <a:srgbClr val="FFFFFF"/>
                </a:solidFill>
                <a:latin typeface="Calibri"/>
                <a:ea typeface="Calibri"/>
                <a:cs typeface="Calibri"/>
                <a:sym typeface="Calibri"/>
              </a:rPr>
              <a:t>Current </a:t>
            </a:r>
            <a:r>
              <a:rPr lang="en-US">
                <a:solidFill>
                  <a:srgbClr val="FFFFFF"/>
                </a:solidFill>
              </a:rPr>
              <a:t>Objectives/Goals</a:t>
            </a:r>
            <a:endParaRPr/>
          </a:p>
          <a:p>
            <a:pPr indent="-431800" lvl="0" marL="457200" marR="0" rtl="0" algn="l">
              <a:lnSpc>
                <a:spcPct val="115000"/>
              </a:lnSpc>
              <a:spcBef>
                <a:spcPts val="0"/>
              </a:spcBef>
              <a:spcAft>
                <a:spcPts val="0"/>
              </a:spcAft>
              <a:buClr>
                <a:srgbClr val="FFFFFF"/>
              </a:buClr>
              <a:buSzPts val="3200"/>
              <a:buFont typeface="Calibri"/>
              <a:buChar char="-"/>
            </a:pPr>
            <a:r>
              <a:rPr lang="en-US">
                <a:solidFill>
                  <a:srgbClr val="FFFFFF"/>
                </a:solidFill>
              </a:rPr>
              <a:t>Last Meeting</a:t>
            </a:r>
            <a:endParaRPr>
              <a:solidFill>
                <a:srgbClr val="FFFFFF"/>
              </a:solidFill>
            </a:endParaRPr>
          </a:p>
          <a:p>
            <a:pPr indent="-431800" lvl="0" marL="457200" rtl="0" algn="l">
              <a:lnSpc>
                <a:spcPct val="115000"/>
              </a:lnSpc>
              <a:spcBef>
                <a:spcPts val="0"/>
              </a:spcBef>
              <a:spcAft>
                <a:spcPts val="0"/>
              </a:spcAft>
              <a:buClr>
                <a:srgbClr val="FFFFFF"/>
              </a:buClr>
              <a:buSzPts val="3200"/>
              <a:buChar char="-"/>
            </a:pPr>
            <a:r>
              <a:rPr lang="en-US">
                <a:solidFill>
                  <a:schemeClr val="lt1"/>
                </a:solidFill>
              </a:rPr>
              <a:t>Constitution/Rules Discussion</a:t>
            </a:r>
            <a:endParaRPr>
              <a:solidFill>
                <a:srgbClr val="FFFFFF"/>
              </a:solidFill>
            </a:endParaRPr>
          </a:p>
          <a:p>
            <a:pPr indent="-431800" lvl="0" marL="457200" marR="0" rtl="0" algn="l">
              <a:lnSpc>
                <a:spcPct val="115000"/>
              </a:lnSpc>
              <a:spcBef>
                <a:spcPts val="0"/>
              </a:spcBef>
              <a:spcAft>
                <a:spcPts val="0"/>
              </a:spcAft>
              <a:buClr>
                <a:srgbClr val="FFFFFF"/>
              </a:buClr>
              <a:buSzPts val="3200"/>
              <a:buChar char="-"/>
            </a:pPr>
            <a:r>
              <a:rPr lang="en-US">
                <a:solidFill>
                  <a:srgbClr val="FFFFFF"/>
                </a:solidFill>
              </a:rPr>
              <a:t>2025 Meet Schedule</a:t>
            </a:r>
            <a:endParaRPr>
              <a:solidFill>
                <a:srgbClr val="FFFFFF"/>
              </a:solidFill>
            </a:endParaRPr>
          </a:p>
          <a:p>
            <a:pPr indent="-431800" lvl="0" marL="457200" marR="0" rtl="0" algn="l">
              <a:lnSpc>
                <a:spcPct val="115000"/>
              </a:lnSpc>
              <a:spcBef>
                <a:spcPts val="0"/>
              </a:spcBef>
              <a:spcAft>
                <a:spcPts val="0"/>
              </a:spcAft>
              <a:buClr>
                <a:srgbClr val="FFFFFF"/>
              </a:buClr>
              <a:buSzPts val="3200"/>
              <a:buChar char="-"/>
            </a:pPr>
            <a:r>
              <a:rPr lang="en-US">
                <a:solidFill>
                  <a:srgbClr val="FFFFFF"/>
                </a:solidFill>
              </a:rPr>
              <a:t>2025 TGC Shirts</a:t>
            </a:r>
            <a:endParaRPr>
              <a:solidFill>
                <a:srgbClr val="FFFFFF"/>
              </a:solidFill>
            </a:endParaRPr>
          </a:p>
          <a:p>
            <a:pPr indent="-431800" lvl="0" marL="457200" marR="0" rtl="0" algn="l">
              <a:lnSpc>
                <a:spcPct val="115000"/>
              </a:lnSpc>
              <a:spcBef>
                <a:spcPts val="0"/>
              </a:spcBef>
              <a:spcAft>
                <a:spcPts val="0"/>
              </a:spcAft>
              <a:buClr>
                <a:srgbClr val="FFFFFF"/>
              </a:buClr>
              <a:buSzPts val="3200"/>
              <a:buChar char="-"/>
            </a:pPr>
            <a:r>
              <a:rPr lang="en-US">
                <a:solidFill>
                  <a:srgbClr val="FFFFFF"/>
                </a:solidFill>
              </a:rPr>
              <a:t>Elections</a:t>
            </a:r>
            <a:endParaRPr>
              <a:solidFill>
                <a:srgbClr val="FFFF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96" name="Shape 96"/>
        <p:cNvGrpSpPr/>
        <p:nvPr/>
      </p:nvGrpSpPr>
      <p:grpSpPr>
        <a:xfrm>
          <a:off x="0" y="0"/>
          <a:ext cx="0" cy="0"/>
          <a:chOff x="0" y="0"/>
          <a:chExt cx="0" cy="0"/>
        </a:xfrm>
      </p:grpSpPr>
      <p:sp>
        <p:nvSpPr>
          <p:cNvPr id="97" name="Google Shape;97;p3"/>
          <p:cNvSpPr txBox="1"/>
          <p:nvPr>
            <p:ph type="title"/>
          </p:nvPr>
        </p:nvSpPr>
        <p:spPr>
          <a:xfrm>
            <a:off x="457200" y="301263"/>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Calibri"/>
              <a:buNone/>
            </a:pPr>
            <a:r>
              <a:rPr lang="en-US">
                <a:solidFill>
                  <a:srgbClr val="FFFFFF"/>
                </a:solidFill>
              </a:rPr>
              <a:t>Roll Call</a:t>
            </a:r>
            <a:endParaRPr>
              <a:solidFill>
                <a:srgbClr val="FFFFFF"/>
              </a:solidFill>
            </a:endParaRPr>
          </a:p>
        </p:txBody>
      </p:sp>
      <p:sp>
        <p:nvSpPr>
          <p:cNvPr id="98" name="Google Shape;98;p3"/>
          <p:cNvSpPr txBox="1"/>
          <p:nvPr>
            <p:ph idx="1" type="body"/>
          </p:nvPr>
        </p:nvSpPr>
        <p:spPr>
          <a:xfrm>
            <a:off x="457200" y="1323025"/>
            <a:ext cx="8229600" cy="4526100"/>
          </a:xfrm>
          <a:prstGeom prst="rect">
            <a:avLst/>
          </a:prstGeom>
          <a:noFill/>
          <a:ln>
            <a:noFill/>
          </a:ln>
        </p:spPr>
        <p:txBody>
          <a:bodyPr anchorCtr="0" anchor="t" bIns="45700" lIns="91425" spcFirstLastPara="1" rIns="91425" wrap="square" tIns="45700">
            <a:noAutofit/>
          </a:bodyPr>
          <a:lstStyle/>
          <a:p>
            <a:pPr indent="-431800" lvl="0" marL="457200" marR="0" rtl="0" algn="l">
              <a:lnSpc>
                <a:spcPct val="80000"/>
              </a:lnSpc>
              <a:spcBef>
                <a:spcPts val="0"/>
              </a:spcBef>
              <a:spcAft>
                <a:spcPts val="0"/>
              </a:spcAft>
              <a:buClr>
                <a:srgbClr val="FFFFFF"/>
              </a:buClr>
              <a:buSzPts val="3200"/>
              <a:buChar char="-"/>
            </a:pPr>
            <a:r>
              <a:rPr lang="en-US">
                <a:solidFill>
                  <a:srgbClr val="FFFFFF"/>
                </a:solidFill>
              </a:rPr>
              <a:t>Roll Call</a:t>
            </a:r>
            <a:endParaRPr>
              <a:solidFill>
                <a:srgbClr val="FFFFFF"/>
              </a:solidFill>
            </a:endParaRPr>
          </a:p>
          <a:p>
            <a:pPr indent="-406400" lvl="1" marL="914400" marR="0" rtl="0" algn="l">
              <a:lnSpc>
                <a:spcPct val="80000"/>
              </a:lnSpc>
              <a:spcBef>
                <a:spcPts val="0"/>
              </a:spcBef>
              <a:spcAft>
                <a:spcPts val="0"/>
              </a:spcAft>
              <a:buClr>
                <a:srgbClr val="FFFFFF"/>
              </a:buClr>
              <a:buSzPts val="2800"/>
              <a:buChar char="-"/>
            </a:pPr>
            <a:r>
              <a:rPr lang="en-US">
                <a:solidFill>
                  <a:srgbClr val="FFFFFF"/>
                </a:solidFill>
              </a:rPr>
              <a:t>Has anything major changed for your club this year?</a:t>
            </a:r>
            <a:endParaRPr>
              <a:solidFill>
                <a:srgbClr val="FFFFFF"/>
              </a:solidFill>
            </a:endParaRPr>
          </a:p>
          <a:p>
            <a:pPr indent="-431800" lvl="0" marL="457200" marR="0" rtl="0" algn="l">
              <a:lnSpc>
                <a:spcPct val="80000"/>
              </a:lnSpc>
              <a:spcBef>
                <a:spcPts val="0"/>
              </a:spcBef>
              <a:spcAft>
                <a:spcPts val="0"/>
              </a:spcAft>
              <a:buClr>
                <a:srgbClr val="FFFFFF"/>
              </a:buClr>
              <a:buSzPts val="3200"/>
              <a:buChar char="-"/>
            </a:pPr>
            <a:r>
              <a:rPr lang="en-US">
                <a:solidFill>
                  <a:srgbClr val="FFFFFF"/>
                </a:solidFill>
              </a:rPr>
              <a:t>Survey Results</a:t>
            </a:r>
            <a:endParaRPr>
              <a:solidFill>
                <a:srgbClr val="FFFFFF"/>
              </a:solidFill>
            </a:endParaRPr>
          </a:p>
          <a:p>
            <a:pPr indent="0" lvl="0" marL="0" marR="0" rtl="0" algn="l">
              <a:lnSpc>
                <a:spcPct val="80000"/>
              </a:lnSpc>
              <a:spcBef>
                <a:spcPts val="0"/>
              </a:spcBef>
              <a:spcAft>
                <a:spcPts val="0"/>
              </a:spcAft>
              <a:buSzPts val="3200"/>
              <a:buNone/>
            </a:pPr>
            <a:r>
              <a:t/>
            </a:r>
            <a:endParaRPr>
              <a:solidFill>
                <a:srgbClr val="FFFFFF"/>
              </a:solidFill>
            </a:endParaRPr>
          </a:p>
          <a:p>
            <a:pPr indent="0" lvl="0" marL="0" marR="0" rtl="0" algn="l">
              <a:lnSpc>
                <a:spcPct val="80000"/>
              </a:lnSpc>
              <a:spcBef>
                <a:spcPts val="448"/>
              </a:spcBef>
              <a:spcAft>
                <a:spcPts val="0"/>
              </a:spcAft>
              <a:buSzPts val="3200"/>
              <a:buNone/>
            </a:pPr>
            <a:r>
              <a:t/>
            </a:r>
            <a:endParaRPr sz="2240">
              <a:solidFill>
                <a:srgbClr val="FFFFFF"/>
              </a:solidFill>
            </a:endParaRPr>
          </a:p>
          <a:p>
            <a:pPr indent="0" lvl="0" marL="0" marR="0" rtl="0" algn="l">
              <a:lnSpc>
                <a:spcPct val="80000"/>
              </a:lnSpc>
              <a:spcBef>
                <a:spcPts val="448"/>
              </a:spcBef>
              <a:spcAft>
                <a:spcPts val="0"/>
              </a:spcAft>
              <a:buSzPts val="3200"/>
              <a:buNone/>
            </a:pPr>
            <a:r>
              <a:t/>
            </a:r>
            <a:endParaRPr sz="2240">
              <a:solidFill>
                <a:srgbClr val="FFFFFF"/>
              </a:solidFill>
            </a:endParaRPr>
          </a:p>
          <a:p>
            <a:pPr indent="0" lvl="0" marL="457200" marR="0" rtl="0" algn="l">
              <a:lnSpc>
                <a:spcPct val="80000"/>
              </a:lnSpc>
              <a:spcBef>
                <a:spcPts val="392"/>
              </a:spcBef>
              <a:spcAft>
                <a:spcPts val="0"/>
              </a:spcAft>
              <a:buSzPts val="3200"/>
              <a:buNone/>
            </a:pPr>
            <a:r>
              <a:t/>
            </a:r>
            <a:endParaRPr>
              <a:solidFill>
                <a:srgbClr val="FFFFFF"/>
              </a:solidFill>
            </a:endParaRPr>
          </a:p>
          <a:p>
            <a:pPr indent="0" lvl="1" marL="581660" marR="0" rtl="0" algn="l">
              <a:lnSpc>
                <a:spcPct val="80000"/>
              </a:lnSpc>
              <a:spcBef>
                <a:spcPts val="392"/>
              </a:spcBef>
              <a:spcAft>
                <a:spcPts val="1600"/>
              </a:spcAft>
              <a:buClr>
                <a:schemeClr val="dk1"/>
              </a:buClr>
              <a:buSzPts val="1960"/>
              <a:buFont typeface="Arial"/>
              <a:buNone/>
            </a:pPr>
            <a:r>
              <a:t/>
            </a:r>
            <a:endParaRPr b="0" i="0" sz="1960" u="none" cap="none" strike="noStrike">
              <a:solidFill>
                <a:srgbClr val="FFFFFF"/>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02" name="Shape 102"/>
        <p:cNvGrpSpPr/>
        <p:nvPr/>
      </p:nvGrpSpPr>
      <p:grpSpPr>
        <a:xfrm>
          <a:off x="0" y="0"/>
          <a:ext cx="0" cy="0"/>
          <a:chOff x="0" y="0"/>
          <a:chExt cx="0" cy="0"/>
        </a:xfrm>
      </p:grpSpPr>
      <p:sp>
        <p:nvSpPr>
          <p:cNvPr id="103" name="Google Shape;103;p4"/>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2800"/>
              <a:buNone/>
            </a:pPr>
            <a:r>
              <a:rPr lang="en-US">
                <a:solidFill>
                  <a:srgbClr val="FFFFFF"/>
                </a:solidFill>
              </a:rPr>
              <a:t>TGC History</a:t>
            </a:r>
            <a:endParaRPr>
              <a:solidFill>
                <a:srgbClr val="FFFFFF"/>
              </a:solidFill>
            </a:endParaRPr>
          </a:p>
        </p:txBody>
      </p:sp>
      <p:sp>
        <p:nvSpPr>
          <p:cNvPr id="104" name="Google Shape;104;p4"/>
          <p:cNvSpPr txBox="1"/>
          <p:nvPr>
            <p:ph idx="1" type="body"/>
          </p:nvPr>
        </p:nvSpPr>
        <p:spPr>
          <a:xfrm>
            <a:off x="457200" y="1323025"/>
            <a:ext cx="8229600" cy="4526100"/>
          </a:xfrm>
          <a:prstGeom prst="rect">
            <a:avLst/>
          </a:prstGeom>
          <a:noFill/>
          <a:ln>
            <a:noFill/>
          </a:ln>
        </p:spPr>
        <p:txBody>
          <a:bodyPr anchorCtr="0" anchor="t" bIns="45700" lIns="91425" spcFirstLastPara="1" rIns="91425" wrap="square" tIns="45700">
            <a:noAutofit/>
          </a:bodyPr>
          <a:lstStyle/>
          <a:p>
            <a:pPr indent="-431800" lvl="0" marL="457200" marR="0" rtl="0" algn="l">
              <a:lnSpc>
                <a:spcPct val="80000"/>
              </a:lnSpc>
              <a:spcBef>
                <a:spcPts val="0"/>
              </a:spcBef>
              <a:spcAft>
                <a:spcPts val="0"/>
              </a:spcAft>
              <a:buClr>
                <a:srgbClr val="FFFFFF"/>
              </a:buClr>
              <a:buSzPts val="3200"/>
              <a:buFont typeface="Calibri"/>
              <a:buChar char="-"/>
            </a:pPr>
            <a:r>
              <a:rPr lang="en-US">
                <a:solidFill>
                  <a:srgbClr val="FFFFFF"/>
                </a:solidFill>
              </a:rPr>
              <a:t>1979: TGCCC Founded, though clubs and competition existed beforehand</a:t>
            </a:r>
            <a:endParaRPr>
              <a:solidFill>
                <a:srgbClr val="FFFFFF"/>
              </a:solidFill>
            </a:endParaRPr>
          </a:p>
          <a:p>
            <a:pPr indent="-431800" lvl="0" marL="457200" marR="0" rtl="0" algn="l">
              <a:lnSpc>
                <a:spcPct val="80000"/>
              </a:lnSpc>
              <a:spcBef>
                <a:spcPts val="0"/>
              </a:spcBef>
              <a:spcAft>
                <a:spcPts val="0"/>
              </a:spcAft>
              <a:buClr>
                <a:srgbClr val="FFFFFF"/>
              </a:buClr>
              <a:buSzPts val="3200"/>
              <a:buChar char="-"/>
            </a:pPr>
            <a:r>
              <a:rPr lang="en-US">
                <a:solidFill>
                  <a:srgbClr val="FFFFFF"/>
                </a:solidFill>
              </a:rPr>
              <a:t>Teams began attending NAIGC nationals in early 90’s</a:t>
            </a:r>
            <a:endParaRPr>
              <a:solidFill>
                <a:srgbClr val="FFFFFF"/>
              </a:solidFill>
            </a:endParaRPr>
          </a:p>
          <a:p>
            <a:pPr indent="-431800" lvl="0" marL="457200" marR="0" rtl="0" algn="l">
              <a:lnSpc>
                <a:spcPct val="80000"/>
              </a:lnSpc>
              <a:spcBef>
                <a:spcPts val="0"/>
              </a:spcBef>
              <a:spcAft>
                <a:spcPts val="0"/>
              </a:spcAft>
              <a:buClr>
                <a:srgbClr val="FFFFFF"/>
              </a:buClr>
              <a:buSzPts val="3200"/>
              <a:buChar char="-"/>
            </a:pPr>
            <a:r>
              <a:rPr lang="en-US">
                <a:solidFill>
                  <a:srgbClr val="FFFFFF"/>
                </a:solidFill>
              </a:rPr>
              <a:t>2006(?): Constitution written</a:t>
            </a:r>
            <a:endParaRPr>
              <a:solidFill>
                <a:srgbClr val="FFFFFF"/>
              </a:solidFill>
            </a:endParaRPr>
          </a:p>
          <a:p>
            <a:pPr indent="-431800" lvl="0" marL="457200" marR="0" rtl="0" algn="l">
              <a:lnSpc>
                <a:spcPct val="80000"/>
              </a:lnSpc>
              <a:spcBef>
                <a:spcPts val="0"/>
              </a:spcBef>
              <a:spcAft>
                <a:spcPts val="0"/>
              </a:spcAft>
              <a:buClr>
                <a:srgbClr val="FFFFFF"/>
              </a:buClr>
              <a:buSzPts val="3200"/>
              <a:buChar char="-"/>
            </a:pPr>
            <a:r>
              <a:rPr lang="en-US">
                <a:solidFill>
                  <a:srgbClr val="FFFFFF"/>
                </a:solidFill>
              </a:rPr>
              <a:t>2012: Began collecting income</a:t>
            </a:r>
            <a:endParaRPr>
              <a:solidFill>
                <a:srgbClr val="FFFFFF"/>
              </a:solidFill>
            </a:endParaRPr>
          </a:p>
          <a:p>
            <a:pPr indent="-431800" lvl="0" marL="457200" marR="0" rtl="0" algn="l">
              <a:lnSpc>
                <a:spcPct val="80000"/>
              </a:lnSpc>
              <a:spcBef>
                <a:spcPts val="0"/>
              </a:spcBef>
              <a:spcAft>
                <a:spcPts val="0"/>
              </a:spcAft>
              <a:buClr>
                <a:srgbClr val="FFFFFF"/>
              </a:buClr>
              <a:buSzPts val="3200"/>
              <a:buChar char="-"/>
            </a:pPr>
            <a:r>
              <a:rPr lang="en-US">
                <a:solidFill>
                  <a:srgbClr val="FFFFFF"/>
                </a:solidFill>
              </a:rPr>
              <a:t>2016: Board expanded</a:t>
            </a:r>
            <a:endParaRPr>
              <a:solidFill>
                <a:srgbClr val="FFFFFF"/>
              </a:solidFill>
            </a:endParaRPr>
          </a:p>
          <a:p>
            <a:pPr indent="-431800" lvl="0" marL="457200" marR="0" rtl="0" algn="l">
              <a:lnSpc>
                <a:spcPct val="80000"/>
              </a:lnSpc>
              <a:spcBef>
                <a:spcPts val="0"/>
              </a:spcBef>
              <a:spcAft>
                <a:spcPts val="0"/>
              </a:spcAft>
              <a:buClr>
                <a:srgbClr val="FFFFFF"/>
              </a:buClr>
              <a:buSzPts val="3200"/>
              <a:buChar char="-"/>
            </a:pPr>
            <a:r>
              <a:rPr lang="en-US">
                <a:solidFill>
                  <a:srgbClr val="FFFFFF"/>
                </a:solidFill>
              </a:rPr>
              <a:t>2018: Registration and Scoring System</a:t>
            </a:r>
            <a:endParaRPr>
              <a:solidFill>
                <a:srgbClr val="FFFFFF"/>
              </a:solidFill>
            </a:endParaRPr>
          </a:p>
          <a:p>
            <a:pPr indent="-431800" lvl="0" marL="457200" marR="0" rtl="0" algn="l">
              <a:lnSpc>
                <a:spcPct val="80000"/>
              </a:lnSpc>
              <a:spcBef>
                <a:spcPts val="0"/>
              </a:spcBef>
              <a:spcAft>
                <a:spcPts val="0"/>
              </a:spcAft>
              <a:buClr>
                <a:srgbClr val="FFFFFF"/>
              </a:buClr>
              <a:buSzPts val="3200"/>
              <a:buChar char="-"/>
            </a:pPr>
            <a:r>
              <a:rPr lang="en-US">
                <a:solidFill>
                  <a:srgbClr val="FFFFFF"/>
                </a:solidFill>
              </a:rPr>
              <a:t>2019: Constitution cleanup</a:t>
            </a:r>
            <a:endParaRPr/>
          </a:p>
          <a:p>
            <a:pPr indent="-431800" lvl="0" marL="457200" marR="0" rtl="0" algn="l">
              <a:lnSpc>
                <a:spcPct val="80000"/>
              </a:lnSpc>
              <a:spcBef>
                <a:spcPts val="0"/>
              </a:spcBef>
              <a:spcAft>
                <a:spcPts val="0"/>
              </a:spcAft>
              <a:buClr>
                <a:srgbClr val="FFFFFF"/>
              </a:buClr>
              <a:buSzPts val="3200"/>
              <a:buChar char="-"/>
            </a:pPr>
            <a:r>
              <a:rPr lang="en-US">
                <a:solidFill>
                  <a:srgbClr val="FFFFFF"/>
                </a:solidFill>
              </a:rPr>
              <a:t>2024: Attained 501c3 status</a:t>
            </a:r>
            <a:endParaRPr>
              <a:solidFill>
                <a:srgbClr val="FFFFFF"/>
              </a:solidFill>
            </a:endParaRPr>
          </a:p>
          <a:p>
            <a:pPr indent="0" lvl="0" marL="0" marR="0" rtl="0" algn="l">
              <a:lnSpc>
                <a:spcPct val="80000"/>
              </a:lnSpc>
              <a:spcBef>
                <a:spcPts val="0"/>
              </a:spcBef>
              <a:spcAft>
                <a:spcPts val="0"/>
              </a:spcAft>
              <a:buSzPts val="3200"/>
              <a:buNone/>
            </a:pPr>
            <a:r>
              <a:t/>
            </a:r>
            <a:endParaRPr>
              <a:solidFill>
                <a:srgbClr val="FFFFFF"/>
              </a:solidFill>
            </a:endParaRPr>
          </a:p>
          <a:p>
            <a:pPr indent="0" lvl="0" marL="0" marR="0" rtl="0" algn="l">
              <a:lnSpc>
                <a:spcPct val="80000"/>
              </a:lnSpc>
              <a:spcBef>
                <a:spcPts val="448"/>
              </a:spcBef>
              <a:spcAft>
                <a:spcPts val="0"/>
              </a:spcAft>
              <a:buSzPts val="3200"/>
              <a:buNone/>
            </a:pPr>
            <a:r>
              <a:t/>
            </a:r>
            <a:endParaRPr sz="2240">
              <a:solidFill>
                <a:srgbClr val="FFFFFF"/>
              </a:solidFill>
            </a:endParaRPr>
          </a:p>
          <a:p>
            <a:pPr indent="0" lvl="0" marL="0" marR="0" rtl="0" algn="l">
              <a:lnSpc>
                <a:spcPct val="80000"/>
              </a:lnSpc>
              <a:spcBef>
                <a:spcPts val="448"/>
              </a:spcBef>
              <a:spcAft>
                <a:spcPts val="0"/>
              </a:spcAft>
              <a:buSzPts val="3200"/>
              <a:buNone/>
            </a:pPr>
            <a:r>
              <a:t/>
            </a:r>
            <a:endParaRPr sz="2240">
              <a:solidFill>
                <a:srgbClr val="FFFFFF"/>
              </a:solidFill>
            </a:endParaRPr>
          </a:p>
          <a:p>
            <a:pPr indent="0" lvl="0" marL="457200" marR="0" rtl="0" algn="l">
              <a:lnSpc>
                <a:spcPct val="80000"/>
              </a:lnSpc>
              <a:spcBef>
                <a:spcPts val="392"/>
              </a:spcBef>
              <a:spcAft>
                <a:spcPts val="0"/>
              </a:spcAft>
              <a:buSzPts val="3200"/>
              <a:buNone/>
            </a:pPr>
            <a:r>
              <a:t/>
            </a:r>
            <a:endParaRPr>
              <a:solidFill>
                <a:srgbClr val="FFFFFF"/>
              </a:solidFill>
            </a:endParaRPr>
          </a:p>
          <a:p>
            <a:pPr indent="0" lvl="1" marL="581660" marR="0" rtl="0" algn="l">
              <a:lnSpc>
                <a:spcPct val="80000"/>
              </a:lnSpc>
              <a:spcBef>
                <a:spcPts val="392"/>
              </a:spcBef>
              <a:spcAft>
                <a:spcPts val="1600"/>
              </a:spcAft>
              <a:buClr>
                <a:schemeClr val="dk1"/>
              </a:buClr>
              <a:buSzPts val="1960"/>
              <a:buFont typeface="Arial"/>
              <a:buNone/>
            </a:pPr>
            <a:r>
              <a:t/>
            </a:r>
            <a:endParaRPr b="0" i="0" sz="1960" u="none" cap="none" strike="noStrike">
              <a:solidFill>
                <a:srgbClr val="FFFFFF"/>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08" name="Shape 108"/>
        <p:cNvGrpSpPr/>
        <p:nvPr/>
      </p:nvGrpSpPr>
      <p:grpSpPr>
        <a:xfrm>
          <a:off x="0" y="0"/>
          <a:ext cx="0" cy="0"/>
          <a:chOff x="0" y="0"/>
          <a:chExt cx="0" cy="0"/>
        </a:xfrm>
      </p:grpSpPr>
      <p:sp>
        <p:nvSpPr>
          <p:cNvPr id="109" name="Google Shape;109;p5"/>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2800"/>
              <a:buNone/>
            </a:pPr>
            <a:r>
              <a:rPr lang="en-US">
                <a:solidFill>
                  <a:srgbClr val="FFFFFF"/>
                </a:solidFill>
              </a:rPr>
              <a:t>Current Objectives</a:t>
            </a:r>
            <a:endParaRPr>
              <a:solidFill>
                <a:srgbClr val="FFFFFF"/>
              </a:solidFill>
            </a:endParaRPr>
          </a:p>
        </p:txBody>
      </p:sp>
      <p:sp>
        <p:nvSpPr>
          <p:cNvPr id="110" name="Google Shape;110;p5"/>
          <p:cNvSpPr txBox="1"/>
          <p:nvPr>
            <p:ph idx="1" type="body"/>
          </p:nvPr>
        </p:nvSpPr>
        <p:spPr>
          <a:xfrm>
            <a:off x="457200" y="1333850"/>
            <a:ext cx="8229600" cy="4526100"/>
          </a:xfrm>
          <a:prstGeom prst="rect">
            <a:avLst/>
          </a:prstGeom>
          <a:noFill/>
          <a:ln>
            <a:noFill/>
          </a:ln>
        </p:spPr>
        <p:txBody>
          <a:bodyPr anchorCtr="0" anchor="t" bIns="91425" lIns="91425" spcFirstLastPara="1" rIns="91425" wrap="square" tIns="91425">
            <a:noAutofit/>
          </a:bodyPr>
          <a:lstStyle/>
          <a:p>
            <a:pPr indent="-431800" lvl="0" marL="457200" rtl="0" algn="l">
              <a:lnSpc>
                <a:spcPct val="115000"/>
              </a:lnSpc>
              <a:spcBef>
                <a:spcPts val="0"/>
              </a:spcBef>
              <a:spcAft>
                <a:spcPts val="0"/>
              </a:spcAft>
              <a:buClr>
                <a:srgbClr val="FFFFFF"/>
              </a:buClr>
              <a:buSzPts val="3200"/>
              <a:buAutoNum type="arabicPeriod"/>
            </a:pPr>
            <a:r>
              <a:rPr lang="en-US">
                <a:solidFill>
                  <a:srgbClr val="FFFFFF"/>
                </a:solidFill>
              </a:rPr>
              <a:t>Education</a:t>
            </a:r>
            <a:endParaRPr>
              <a:solidFill>
                <a:srgbClr val="FFFFFF"/>
              </a:solidFill>
            </a:endParaRPr>
          </a:p>
          <a:p>
            <a:pPr indent="457200" lvl="0" marL="0" rtl="0" algn="l">
              <a:lnSpc>
                <a:spcPct val="115000"/>
              </a:lnSpc>
              <a:spcBef>
                <a:spcPts val="0"/>
              </a:spcBef>
              <a:spcAft>
                <a:spcPts val="0"/>
              </a:spcAft>
              <a:buSzPts val="3200"/>
              <a:buNone/>
            </a:pPr>
            <a:r>
              <a:rPr lang="en-US">
                <a:solidFill>
                  <a:srgbClr val="FFFFFF"/>
                </a:solidFill>
              </a:rPr>
              <a:t>-Alliance with Judging Organizations</a:t>
            </a:r>
            <a:endParaRPr>
              <a:solidFill>
                <a:srgbClr val="FFFFFF"/>
              </a:solidFill>
            </a:endParaRPr>
          </a:p>
          <a:p>
            <a:pPr indent="457200" lvl="0" marL="0" rtl="0" algn="l">
              <a:lnSpc>
                <a:spcPct val="115000"/>
              </a:lnSpc>
              <a:spcBef>
                <a:spcPts val="0"/>
              </a:spcBef>
              <a:spcAft>
                <a:spcPts val="0"/>
              </a:spcAft>
              <a:buSzPts val="3200"/>
              <a:buNone/>
            </a:pPr>
            <a:r>
              <a:rPr lang="en-US">
                <a:solidFill>
                  <a:srgbClr val="FFFFFF"/>
                </a:solidFill>
              </a:rPr>
              <a:t>-Clinics/ Judging Courses</a:t>
            </a:r>
            <a:endParaRPr>
              <a:solidFill>
                <a:srgbClr val="FFFFFF"/>
              </a:solidFill>
            </a:endParaRPr>
          </a:p>
          <a:p>
            <a:pPr indent="0" lvl="0" marL="0" rtl="0" algn="l">
              <a:lnSpc>
                <a:spcPct val="115000"/>
              </a:lnSpc>
              <a:spcBef>
                <a:spcPts val="0"/>
              </a:spcBef>
              <a:spcAft>
                <a:spcPts val="0"/>
              </a:spcAft>
              <a:buClr>
                <a:schemeClr val="dk1"/>
              </a:buClr>
              <a:buSzPts val="1100"/>
              <a:buFont typeface="Arial"/>
              <a:buNone/>
            </a:pPr>
            <a:r>
              <a:rPr lang="en-US">
                <a:solidFill>
                  <a:srgbClr val="FFFFFF"/>
                </a:solidFill>
              </a:rPr>
              <a:t>2. Outreach</a:t>
            </a:r>
            <a:endParaRPr>
              <a:solidFill>
                <a:srgbClr val="FFFFFF"/>
              </a:solidFill>
            </a:endParaRPr>
          </a:p>
          <a:p>
            <a:pPr indent="0" lvl="0" marL="0" rtl="0" algn="l">
              <a:lnSpc>
                <a:spcPct val="115000"/>
              </a:lnSpc>
              <a:spcBef>
                <a:spcPts val="0"/>
              </a:spcBef>
              <a:spcAft>
                <a:spcPts val="0"/>
              </a:spcAft>
              <a:buClr>
                <a:schemeClr val="dk1"/>
              </a:buClr>
              <a:buSzPts val="1100"/>
              <a:buFont typeface="Arial"/>
              <a:buNone/>
            </a:pPr>
            <a:r>
              <a:rPr lang="en-US">
                <a:solidFill>
                  <a:srgbClr val="FFFFFF"/>
                </a:solidFill>
              </a:rPr>
              <a:t>	-New Clubs</a:t>
            </a:r>
            <a:endParaRPr>
              <a:solidFill>
                <a:srgbClr val="FFFFFF"/>
              </a:solidFill>
            </a:endParaRPr>
          </a:p>
          <a:p>
            <a:pPr indent="0" lvl="0" marL="457200" rtl="0" algn="l">
              <a:lnSpc>
                <a:spcPct val="115000"/>
              </a:lnSpc>
              <a:spcBef>
                <a:spcPts val="0"/>
              </a:spcBef>
              <a:spcAft>
                <a:spcPts val="0"/>
              </a:spcAft>
              <a:buClr>
                <a:schemeClr val="dk1"/>
              </a:buClr>
              <a:buSzPts val="1100"/>
              <a:buFont typeface="Arial"/>
              <a:buNone/>
            </a:pPr>
            <a:r>
              <a:rPr lang="en-US">
                <a:solidFill>
                  <a:srgbClr val="FFFFFF"/>
                </a:solidFill>
              </a:rPr>
              <a:t>-Visibility to JO Clubs/High School Programs</a:t>
            </a:r>
            <a:endParaRPr>
              <a:solidFill>
                <a:srgbClr val="FFFFFF"/>
              </a:solidFill>
            </a:endParaRPr>
          </a:p>
          <a:p>
            <a:pPr indent="0" lvl="0" marL="0" rtl="0" algn="l">
              <a:lnSpc>
                <a:spcPct val="115000"/>
              </a:lnSpc>
              <a:spcBef>
                <a:spcPts val="0"/>
              </a:spcBef>
              <a:spcAft>
                <a:spcPts val="0"/>
              </a:spcAft>
              <a:buClr>
                <a:schemeClr val="dk1"/>
              </a:buClr>
              <a:buSzPts val="1100"/>
              <a:buFont typeface="Arial"/>
              <a:buNone/>
            </a:pPr>
            <a:r>
              <a:rPr lang="en-US">
                <a:solidFill>
                  <a:srgbClr val="FFFFFF"/>
                </a:solidFill>
              </a:rPr>
              <a:t>	-Marketing/Brand Development </a:t>
            </a:r>
            <a:endParaRPr>
              <a:solidFill>
                <a:srgbClr val="FFFFFF"/>
              </a:solidFill>
            </a:endParaRPr>
          </a:p>
          <a:p>
            <a:pPr indent="-139700" lvl="0" marL="342900" rtl="0" algn="l">
              <a:lnSpc>
                <a:spcPct val="115000"/>
              </a:lnSpc>
              <a:spcBef>
                <a:spcPts val="640"/>
              </a:spcBef>
              <a:spcAft>
                <a:spcPts val="0"/>
              </a:spcAft>
              <a:buSzPts val="3200"/>
              <a:buNone/>
            </a:pPr>
            <a:r>
              <a:t/>
            </a:r>
            <a:endParaRPr>
              <a:solidFill>
                <a:srgbClr val="FFFF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14" name="Shape 114"/>
        <p:cNvGrpSpPr/>
        <p:nvPr/>
      </p:nvGrpSpPr>
      <p:grpSpPr>
        <a:xfrm>
          <a:off x="0" y="0"/>
          <a:ext cx="0" cy="0"/>
          <a:chOff x="0" y="0"/>
          <a:chExt cx="0" cy="0"/>
        </a:xfrm>
      </p:grpSpPr>
      <p:sp>
        <p:nvSpPr>
          <p:cNvPr id="115" name="Google Shape;115;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Calibri"/>
              <a:buNone/>
            </a:pPr>
            <a:r>
              <a:rPr b="0" i="0" lang="en-US" sz="4400" u="none" cap="none" strike="noStrike">
                <a:solidFill>
                  <a:srgbClr val="FFFFFF"/>
                </a:solidFill>
                <a:latin typeface="Calibri"/>
                <a:ea typeface="Calibri"/>
                <a:cs typeface="Calibri"/>
                <a:sym typeface="Calibri"/>
              </a:rPr>
              <a:t>Current </a:t>
            </a:r>
            <a:r>
              <a:rPr lang="en-US">
                <a:solidFill>
                  <a:srgbClr val="FFFFFF"/>
                </a:solidFill>
              </a:rPr>
              <a:t>Objectives</a:t>
            </a:r>
            <a:endParaRPr>
              <a:solidFill>
                <a:srgbClr val="FFFFFF"/>
              </a:solidFill>
            </a:endParaRPr>
          </a:p>
        </p:txBody>
      </p:sp>
      <p:sp>
        <p:nvSpPr>
          <p:cNvPr id="116" name="Google Shape;116;p6"/>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lang="en-US">
                <a:solidFill>
                  <a:srgbClr val="FFFFFF"/>
                </a:solidFill>
              </a:rPr>
              <a:t>3. Facilitating Competition</a:t>
            </a:r>
            <a:endParaRPr>
              <a:solidFill>
                <a:srgbClr val="FFFFFF"/>
              </a:solidFill>
            </a:endParaRPr>
          </a:p>
          <a:p>
            <a:pPr indent="0" lvl="0" marL="0" rtl="0" algn="l">
              <a:lnSpc>
                <a:spcPct val="115000"/>
              </a:lnSpc>
              <a:spcBef>
                <a:spcPts val="0"/>
              </a:spcBef>
              <a:spcAft>
                <a:spcPts val="0"/>
              </a:spcAft>
              <a:buClr>
                <a:schemeClr val="dk1"/>
              </a:buClr>
              <a:buSzPts val="1100"/>
              <a:buFont typeface="Arial"/>
              <a:buNone/>
            </a:pPr>
            <a:r>
              <a:rPr lang="en-US">
                <a:solidFill>
                  <a:srgbClr val="FFFFFF"/>
                </a:solidFill>
              </a:rPr>
              <a:t>	-Streamline Meet Registrations</a:t>
            </a:r>
            <a:endParaRPr>
              <a:solidFill>
                <a:srgbClr val="FFFFFF"/>
              </a:solidFill>
            </a:endParaRPr>
          </a:p>
          <a:p>
            <a:pPr indent="0" lvl="0" marL="457200" rtl="0" algn="l">
              <a:lnSpc>
                <a:spcPct val="115000"/>
              </a:lnSpc>
              <a:spcBef>
                <a:spcPts val="0"/>
              </a:spcBef>
              <a:spcAft>
                <a:spcPts val="0"/>
              </a:spcAft>
              <a:buClr>
                <a:schemeClr val="dk1"/>
              </a:buClr>
              <a:buSzPts val="1100"/>
              <a:buFont typeface="Arial"/>
              <a:buNone/>
            </a:pPr>
            <a:r>
              <a:rPr lang="en-US">
                <a:solidFill>
                  <a:srgbClr val="FFFFFF"/>
                </a:solidFill>
              </a:rPr>
              <a:t>-Streamline Competition Structure and 	Rules</a:t>
            </a:r>
            <a:endParaRPr>
              <a:solidFill>
                <a:srgbClr val="FFFFFF"/>
              </a:solidFill>
            </a:endParaRPr>
          </a:p>
          <a:p>
            <a:pPr indent="0" lvl="0" marL="0" rtl="0" algn="l">
              <a:lnSpc>
                <a:spcPct val="115000"/>
              </a:lnSpc>
              <a:spcBef>
                <a:spcPts val="0"/>
              </a:spcBef>
              <a:spcAft>
                <a:spcPts val="0"/>
              </a:spcAft>
              <a:buClr>
                <a:schemeClr val="dk1"/>
              </a:buClr>
              <a:buSzPts val="1100"/>
              <a:buFont typeface="Arial"/>
              <a:buNone/>
            </a:pPr>
            <a:r>
              <a:rPr lang="en-US">
                <a:solidFill>
                  <a:srgbClr val="FFFFFF"/>
                </a:solidFill>
              </a:rPr>
              <a:t>	-Speed up meets and </a:t>
            </a:r>
            <a:r>
              <a:rPr lang="en-US">
                <a:solidFill>
                  <a:srgbClr val="FFFFFF"/>
                </a:solidFill>
              </a:rPr>
              <a:t>accommodate</a:t>
            </a:r>
            <a:r>
              <a:rPr lang="en-US">
                <a:solidFill>
                  <a:srgbClr val="FFFFFF"/>
                </a:solidFill>
              </a:rPr>
              <a:t> growth</a:t>
            </a:r>
            <a:endParaRPr>
              <a:solidFill>
                <a:srgbClr val="FFFFFF"/>
              </a:solidFill>
            </a:endParaRPr>
          </a:p>
          <a:p>
            <a:pPr indent="0" lvl="0" marL="0" rtl="0" algn="l">
              <a:lnSpc>
                <a:spcPct val="115000"/>
              </a:lnSpc>
              <a:spcBef>
                <a:spcPts val="0"/>
              </a:spcBef>
              <a:spcAft>
                <a:spcPts val="0"/>
              </a:spcAft>
              <a:buSzPts val="3200"/>
              <a:buNone/>
            </a:pPr>
            <a:r>
              <a:rPr lang="en-US">
                <a:solidFill>
                  <a:srgbClr val="FFFFFF"/>
                </a:solidFill>
              </a:rPr>
              <a:t>4. Operations</a:t>
            </a:r>
            <a:endParaRPr>
              <a:solidFill>
                <a:srgbClr val="FFFFFF"/>
              </a:solidFill>
            </a:endParaRPr>
          </a:p>
          <a:p>
            <a:pPr indent="457200" lvl="0" marL="0" rtl="0" algn="l">
              <a:lnSpc>
                <a:spcPct val="115000"/>
              </a:lnSpc>
              <a:spcBef>
                <a:spcPts val="0"/>
              </a:spcBef>
              <a:spcAft>
                <a:spcPts val="0"/>
              </a:spcAft>
              <a:buSzPts val="3200"/>
              <a:buNone/>
            </a:pPr>
            <a:r>
              <a:rPr lang="en-US">
                <a:solidFill>
                  <a:srgbClr val="FFFFFF"/>
                </a:solidFill>
              </a:rPr>
              <a:t>-Fundraising (we’re a 5013c now!)</a:t>
            </a:r>
            <a:endParaRPr>
              <a:solidFill>
                <a:srgbClr val="FFFFFF"/>
              </a:solidFill>
            </a:endParaRPr>
          </a:p>
          <a:p>
            <a:pPr indent="457200" lvl="0" marL="0" rtl="0" algn="l">
              <a:lnSpc>
                <a:spcPct val="115000"/>
              </a:lnSpc>
              <a:spcBef>
                <a:spcPts val="0"/>
              </a:spcBef>
              <a:spcAft>
                <a:spcPts val="0"/>
              </a:spcAft>
              <a:buSzPts val="3200"/>
              <a:buNone/>
            </a:pPr>
            <a:r>
              <a:rPr lang="en-US">
                <a:solidFill>
                  <a:srgbClr val="FFFFFF"/>
                </a:solidFill>
              </a:rPr>
              <a:t>-Collecting payments via website*</a:t>
            </a:r>
            <a:endParaRPr>
              <a:solidFill>
                <a:srgbClr val="FFFFFF"/>
              </a:solidFill>
            </a:endParaRPr>
          </a:p>
          <a:p>
            <a:pPr indent="0" lvl="0" marL="0" rtl="0" algn="l">
              <a:lnSpc>
                <a:spcPct val="115000"/>
              </a:lnSpc>
              <a:spcBef>
                <a:spcPts val="640"/>
              </a:spcBef>
              <a:spcAft>
                <a:spcPts val="0"/>
              </a:spcAft>
              <a:buSzPts val="3200"/>
              <a:buNone/>
            </a:pPr>
            <a:r>
              <a:t/>
            </a:r>
            <a:endParaRPr i="0" sz="3200" u="none" cap="none" strike="noStrike">
              <a:solidFill>
                <a:schemeClr val="dk1"/>
              </a:solidFill>
            </a:endParaRPr>
          </a:p>
          <a:p>
            <a:pPr indent="-139700" lvl="0" marL="342900" marR="0" rtl="0" algn="l">
              <a:lnSpc>
                <a:spcPct val="115000"/>
              </a:lnSpc>
              <a:spcBef>
                <a:spcPts val="1600"/>
              </a:spcBef>
              <a:spcAft>
                <a:spcPts val="1600"/>
              </a:spcAft>
              <a:buClr>
                <a:schemeClr val="dk1"/>
              </a:buClr>
              <a:buSzPts val="3200"/>
              <a:buFont typeface="Arial"/>
              <a:buNone/>
            </a:pPr>
            <a:r>
              <a:t/>
            </a:r>
            <a:endParaRPr b="0" i="0" sz="3200" u="none" cap="none" strike="noStrike">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8" st="8"/>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20" name="Shape 120"/>
        <p:cNvGrpSpPr/>
        <p:nvPr/>
      </p:nvGrpSpPr>
      <p:grpSpPr>
        <a:xfrm>
          <a:off x="0" y="0"/>
          <a:ext cx="0" cy="0"/>
          <a:chOff x="0" y="0"/>
          <a:chExt cx="0" cy="0"/>
        </a:xfrm>
      </p:grpSpPr>
      <p:sp>
        <p:nvSpPr>
          <p:cNvPr id="121" name="Google Shape;121;p1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2800"/>
              <a:buNone/>
            </a:pPr>
            <a:r>
              <a:rPr b="0" i="0" lang="en-US" sz="4400" u="none" strike="noStrike">
                <a:solidFill>
                  <a:srgbClr val="FFFFFF"/>
                </a:solidFill>
                <a:latin typeface="Calibri"/>
                <a:ea typeface="Calibri"/>
                <a:cs typeface="Calibri"/>
                <a:sym typeface="Calibri"/>
              </a:rPr>
              <a:t>Proposed Constitutional Changes</a:t>
            </a:r>
            <a:endParaRPr/>
          </a:p>
        </p:txBody>
      </p:sp>
      <p:sp>
        <p:nvSpPr>
          <p:cNvPr id="122" name="Google Shape;122;p12"/>
          <p:cNvSpPr txBox="1"/>
          <p:nvPr>
            <p:ph idx="1" type="body"/>
          </p:nvPr>
        </p:nvSpPr>
        <p:spPr>
          <a:xfrm>
            <a:off x="457200" y="1190700"/>
            <a:ext cx="8229600" cy="4935600"/>
          </a:xfrm>
          <a:prstGeom prst="rect">
            <a:avLst/>
          </a:prstGeom>
          <a:noFill/>
          <a:ln>
            <a:noFill/>
          </a:ln>
        </p:spPr>
        <p:txBody>
          <a:bodyPr anchorCtr="0" anchor="t" bIns="45700" lIns="91425" spcFirstLastPara="1" rIns="91425" wrap="square" tIns="45700">
            <a:noAutofit/>
          </a:bodyPr>
          <a:lstStyle/>
          <a:p>
            <a:pPr indent="-361950" lvl="0" marL="457200" rtl="0" algn="l">
              <a:lnSpc>
                <a:spcPct val="115000"/>
              </a:lnSpc>
              <a:spcBef>
                <a:spcPts val="640"/>
              </a:spcBef>
              <a:spcAft>
                <a:spcPts val="0"/>
              </a:spcAft>
              <a:buClr>
                <a:schemeClr val="lt1"/>
              </a:buClr>
              <a:buSzPts val="2100"/>
              <a:buChar char="•"/>
            </a:pPr>
            <a:r>
              <a:rPr lang="en-US" sz="2100">
                <a:solidFill>
                  <a:schemeClr val="lt1"/>
                </a:solidFill>
              </a:rPr>
              <a:t>Add Level Diamond and remove Level 8</a:t>
            </a:r>
            <a:endParaRPr sz="2100">
              <a:solidFill>
                <a:schemeClr val="lt1"/>
              </a:solidFill>
            </a:endParaRPr>
          </a:p>
          <a:p>
            <a:pPr indent="-361950" lvl="0" marL="457200" rtl="0" algn="l">
              <a:lnSpc>
                <a:spcPct val="115000"/>
              </a:lnSpc>
              <a:spcBef>
                <a:spcPts val="640"/>
              </a:spcBef>
              <a:spcAft>
                <a:spcPts val="0"/>
              </a:spcAft>
              <a:buClr>
                <a:schemeClr val="lt1"/>
              </a:buClr>
              <a:buSzPts val="2100"/>
              <a:buChar char="•"/>
            </a:pPr>
            <a:r>
              <a:rPr lang="en-US" sz="2100">
                <a:solidFill>
                  <a:schemeClr val="lt1"/>
                </a:solidFill>
              </a:rPr>
              <a:t>Add additional MAG Level</a:t>
            </a:r>
            <a:endParaRPr sz="2100">
              <a:solidFill>
                <a:schemeClr val="lt1"/>
              </a:solidFill>
            </a:endParaRPr>
          </a:p>
          <a:p>
            <a:pPr indent="-361950" lvl="0" marL="457200" rtl="0" algn="l">
              <a:lnSpc>
                <a:spcPct val="115000"/>
              </a:lnSpc>
              <a:spcBef>
                <a:spcPts val="640"/>
              </a:spcBef>
              <a:spcAft>
                <a:spcPts val="0"/>
              </a:spcAft>
              <a:buClr>
                <a:schemeClr val="lt1"/>
              </a:buClr>
              <a:buSzPts val="2100"/>
              <a:buChar char="•"/>
            </a:pPr>
            <a:r>
              <a:rPr lang="en-US" sz="2100">
                <a:solidFill>
                  <a:schemeClr val="lt1"/>
                </a:solidFill>
              </a:rPr>
              <a:t>Two year term for alumni rep</a:t>
            </a:r>
            <a:endParaRPr sz="2100">
              <a:solidFill>
                <a:schemeClr val="lt1"/>
              </a:solidFill>
            </a:endParaRPr>
          </a:p>
          <a:p>
            <a:pPr indent="-361950" lvl="0" marL="457200" rtl="0" algn="l">
              <a:lnSpc>
                <a:spcPct val="115000"/>
              </a:lnSpc>
              <a:spcBef>
                <a:spcPts val="640"/>
              </a:spcBef>
              <a:spcAft>
                <a:spcPts val="0"/>
              </a:spcAft>
              <a:buClr>
                <a:schemeClr val="lt1"/>
              </a:buClr>
              <a:buSzPts val="2100"/>
              <a:buChar char="•"/>
            </a:pPr>
            <a:r>
              <a:rPr lang="en-US" sz="2100">
                <a:solidFill>
                  <a:schemeClr val="lt1"/>
                </a:solidFill>
              </a:rPr>
              <a:t>Requiring physical meet awards for all places awarded</a:t>
            </a:r>
            <a:endParaRPr sz="2100">
              <a:solidFill>
                <a:schemeClr val="lt1"/>
              </a:solidFill>
            </a:endParaRPr>
          </a:p>
          <a:p>
            <a:pPr indent="-361950" lvl="0" marL="457200" rtl="0" algn="l">
              <a:lnSpc>
                <a:spcPct val="115000"/>
              </a:lnSpc>
              <a:spcBef>
                <a:spcPts val="640"/>
              </a:spcBef>
              <a:spcAft>
                <a:spcPts val="0"/>
              </a:spcAft>
              <a:buClr>
                <a:schemeClr val="lt1"/>
              </a:buClr>
              <a:buSzPts val="2100"/>
              <a:buChar char="•"/>
            </a:pPr>
            <a:r>
              <a:rPr lang="en-US" sz="2100">
                <a:solidFill>
                  <a:schemeClr val="lt1"/>
                </a:solidFill>
              </a:rPr>
              <a:t>Add TGC approval for post-finalization roster changes to guard against damaging cumulative total changes </a:t>
            </a:r>
            <a:endParaRPr sz="2100">
              <a:solidFill>
                <a:schemeClr val="lt1"/>
              </a:solidFill>
            </a:endParaRPr>
          </a:p>
          <a:p>
            <a:pPr indent="-361950" lvl="0" marL="457200" rtl="0" algn="l">
              <a:lnSpc>
                <a:spcPct val="115000"/>
              </a:lnSpc>
              <a:spcBef>
                <a:spcPts val="640"/>
              </a:spcBef>
              <a:spcAft>
                <a:spcPts val="0"/>
              </a:spcAft>
              <a:buClr>
                <a:schemeClr val="lt1"/>
              </a:buClr>
              <a:buSzPts val="2100"/>
              <a:buChar char="•"/>
            </a:pPr>
            <a:r>
              <a:rPr lang="en-US" sz="2100">
                <a:solidFill>
                  <a:schemeClr val="lt1"/>
                </a:solidFill>
              </a:rPr>
              <a:t>Rewording constitution language to be more clear</a:t>
            </a:r>
            <a:endParaRPr sz="2100">
              <a:solidFill>
                <a:schemeClr val="lt1"/>
              </a:solidFill>
            </a:endParaRPr>
          </a:p>
          <a:p>
            <a:pPr indent="-361950" lvl="0" marL="457200" rtl="0" algn="l">
              <a:lnSpc>
                <a:spcPct val="115000"/>
              </a:lnSpc>
              <a:spcBef>
                <a:spcPts val="640"/>
              </a:spcBef>
              <a:spcAft>
                <a:spcPts val="0"/>
              </a:spcAft>
              <a:buClr>
                <a:schemeClr val="lt1"/>
              </a:buClr>
              <a:buSzPts val="2100"/>
              <a:buChar char="•"/>
            </a:pPr>
            <a:r>
              <a:rPr lang="en-US" sz="2100">
                <a:solidFill>
                  <a:schemeClr val="lt1"/>
                </a:solidFill>
              </a:rPr>
              <a:t>Minor text revisions</a:t>
            </a:r>
            <a:endParaRPr sz="2100">
              <a:solidFill>
                <a:schemeClr val="lt1"/>
              </a:solidFill>
            </a:endParaRPr>
          </a:p>
          <a:p>
            <a:pPr indent="0" lvl="0" marL="457200" rtl="0" algn="l">
              <a:lnSpc>
                <a:spcPct val="115000"/>
              </a:lnSpc>
              <a:spcBef>
                <a:spcPts val="640"/>
              </a:spcBef>
              <a:spcAft>
                <a:spcPts val="0"/>
              </a:spcAft>
              <a:buNone/>
            </a:pPr>
            <a:r>
              <a:t/>
            </a:r>
            <a:endParaRPr sz="2100">
              <a:solidFill>
                <a:schemeClr val="lt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2">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2">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2">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2">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2">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2">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2">
                                            <p:txEl>
                                              <p:pRg end="7" st="7"/>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26" name="Shape 126"/>
        <p:cNvGrpSpPr/>
        <p:nvPr/>
      </p:nvGrpSpPr>
      <p:grpSpPr>
        <a:xfrm>
          <a:off x="0" y="0"/>
          <a:ext cx="0" cy="0"/>
          <a:chOff x="0" y="0"/>
          <a:chExt cx="0" cy="0"/>
        </a:xfrm>
      </p:grpSpPr>
      <p:sp>
        <p:nvSpPr>
          <p:cNvPr id="127" name="Google Shape;127;g30a9b536941_1_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2800"/>
              <a:buNone/>
            </a:pPr>
            <a:r>
              <a:rPr b="0" i="0" lang="en-US" sz="4400" u="none" strike="noStrike">
                <a:solidFill>
                  <a:srgbClr val="FFFFFF"/>
                </a:solidFill>
                <a:latin typeface="Calibri"/>
                <a:ea typeface="Calibri"/>
                <a:cs typeface="Calibri"/>
                <a:sym typeface="Calibri"/>
              </a:rPr>
              <a:t>Proposed Constitutional Changes</a:t>
            </a:r>
            <a:endParaRPr/>
          </a:p>
        </p:txBody>
      </p:sp>
      <p:sp>
        <p:nvSpPr>
          <p:cNvPr id="128" name="Google Shape;128;g30a9b536941_1_0"/>
          <p:cNvSpPr txBox="1"/>
          <p:nvPr>
            <p:ph idx="1" type="body"/>
          </p:nvPr>
        </p:nvSpPr>
        <p:spPr>
          <a:xfrm>
            <a:off x="86100" y="1096750"/>
            <a:ext cx="8971800" cy="4935600"/>
          </a:xfrm>
          <a:prstGeom prst="rect">
            <a:avLst/>
          </a:prstGeom>
          <a:noFill/>
          <a:ln>
            <a:noFill/>
          </a:ln>
        </p:spPr>
        <p:txBody>
          <a:bodyPr anchorCtr="0" anchor="t" bIns="45700" lIns="91425" spcFirstLastPara="1" rIns="91425" wrap="square" tIns="45700">
            <a:noAutofit/>
          </a:bodyPr>
          <a:lstStyle/>
          <a:p>
            <a:pPr indent="-323850" lvl="0" marL="457200" rtl="0" algn="l">
              <a:lnSpc>
                <a:spcPct val="100000"/>
              </a:lnSpc>
              <a:spcBef>
                <a:spcPts val="0"/>
              </a:spcBef>
              <a:spcAft>
                <a:spcPts val="0"/>
              </a:spcAft>
              <a:buClr>
                <a:schemeClr val="lt1"/>
              </a:buClr>
              <a:buSzPts val="1500"/>
              <a:buFont typeface="Calibri"/>
              <a:buChar char="•"/>
            </a:pPr>
            <a:r>
              <a:rPr lang="en-US" sz="1500">
                <a:solidFill>
                  <a:schemeClr val="lt1"/>
                </a:solidFill>
              </a:rPr>
              <a:t>Responsibilities of Event Attendees</a:t>
            </a:r>
            <a:endParaRPr sz="1500">
              <a:solidFill>
                <a:schemeClr val="lt1"/>
              </a:solidFill>
            </a:endParaRPr>
          </a:p>
          <a:p>
            <a:pPr indent="-323850" lvl="1" marL="914400" rtl="0" algn="l">
              <a:lnSpc>
                <a:spcPct val="100000"/>
              </a:lnSpc>
              <a:spcBef>
                <a:spcPts val="0"/>
              </a:spcBef>
              <a:spcAft>
                <a:spcPts val="0"/>
              </a:spcAft>
              <a:buClr>
                <a:schemeClr val="lt1"/>
              </a:buClr>
              <a:buSzPts val="1500"/>
              <a:buFont typeface="Calibri"/>
              <a:buChar char="–"/>
            </a:pPr>
            <a:r>
              <a:rPr lang="en-US" sz="1500">
                <a:solidFill>
                  <a:schemeClr val="lt1"/>
                </a:solidFill>
              </a:rPr>
              <a:t>It is the responsibility of the Club or individual open athlete to register on time and pay event fees.</a:t>
            </a:r>
            <a:endParaRPr sz="1500">
              <a:solidFill>
                <a:schemeClr val="lt1"/>
              </a:solidFill>
            </a:endParaRPr>
          </a:p>
          <a:p>
            <a:pPr indent="-323850" lvl="2" marL="1371600" rtl="0" algn="l">
              <a:lnSpc>
                <a:spcPct val="100000"/>
              </a:lnSpc>
              <a:spcBef>
                <a:spcPts val="0"/>
              </a:spcBef>
              <a:spcAft>
                <a:spcPts val="0"/>
              </a:spcAft>
              <a:buClr>
                <a:schemeClr val="lt1"/>
              </a:buClr>
              <a:buSzPts val="1500"/>
              <a:buFont typeface="Calibri"/>
              <a:buChar char="•"/>
            </a:pPr>
            <a:r>
              <a:rPr lang="en-US" sz="1500">
                <a:solidFill>
                  <a:schemeClr val="lt1"/>
                </a:solidFill>
              </a:rPr>
              <a:t>Attendees must register three weeks prior to the event to avoid being charged a late fee. After three weeks prior, a $10 per attendee late fee will be imposed, </a:t>
            </a:r>
            <a:r>
              <a:rPr lang="en-US" sz="1500">
                <a:solidFill>
                  <a:srgbClr val="FF9900"/>
                </a:solidFill>
              </a:rPr>
              <a:t>and any athletes registered at that time cannot be removed and will incur the competition fee</a:t>
            </a:r>
            <a:r>
              <a:rPr lang="en-US" sz="1500">
                <a:solidFill>
                  <a:srgbClr val="FF0000"/>
                </a:solidFill>
              </a:rPr>
              <a:t>.</a:t>
            </a:r>
            <a:r>
              <a:rPr lang="en-US" sz="1500">
                <a:solidFill>
                  <a:schemeClr val="lt1"/>
                </a:solidFill>
              </a:rPr>
              <a:t> One week prior to the event, registration is closed, and additional entries will only be allowed at the discretion of the event Host and TGC board.</a:t>
            </a:r>
            <a:endParaRPr sz="1500">
              <a:solidFill>
                <a:schemeClr val="lt1"/>
              </a:solidFill>
            </a:endParaRPr>
          </a:p>
          <a:p>
            <a:pPr indent="-323850" lvl="2" marL="1371600" rtl="0" algn="l">
              <a:lnSpc>
                <a:spcPct val="100000"/>
              </a:lnSpc>
              <a:spcBef>
                <a:spcPts val="0"/>
              </a:spcBef>
              <a:spcAft>
                <a:spcPts val="0"/>
              </a:spcAft>
              <a:buClr>
                <a:schemeClr val="lt1"/>
              </a:buClr>
              <a:buSzPts val="1500"/>
              <a:buFont typeface="Calibri"/>
              <a:buChar char="•"/>
            </a:pPr>
            <a:r>
              <a:rPr lang="en-US" sz="1500">
                <a:solidFill>
                  <a:schemeClr val="lt1"/>
                </a:solidFill>
              </a:rPr>
              <a:t>For all TGC meets except Conference Championships, there will be an entry fee of $15.00 per individual competitor and an additional $10.00 per team.  Participants’ </a:t>
            </a:r>
            <a:r>
              <a:rPr lang="en-US" sz="1500">
                <a:solidFill>
                  <a:srgbClr val="FF9900"/>
                </a:solidFill>
              </a:rPr>
              <a:t>on-time</a:t>
            </a:r>
            <a:r>
              <a:rPr lang="en-US" sz="1500">
                <a:solidFill>
                  <a:schemeClr val="lt1"/>
                </a:solidFill>
              </a:rPr>
              <a:t> rosters are due three weeks prior to the competition, </a:t>
            </a:r>
            <a:r>
              <a:rPr lang="en-US" sz="1500">
                <a:solidFill>
                  <a:srgbClr val="FF9900"/>
                </a:solidFill>
              </a:rPr>
              <a:t>and meet fees will be charged based upon participants’ final rosters at the time of the final registration deadline, plus any changes approved by the meet host and TGC board after the deadline."</a:t>
            </a:r>
            <a:r>
              <a:rPr lang="en-US" sz="1500" strike="sngStrike">
                <a:solidFill>
                  <a:srgbClr val="FF9900"/>
                </a:solidFill>
              </a:rPr>
              <a:t>and entry fees will be charged based on this roster.</a:t>
            </a:r>
            <a:endParaRPr sz="1500" strike="sngStrike">
              <a:solidFill>
                <a:srgbClr val="FF9900"/>
              </a:solidFill>
            </a:endParaRPr>
          </a:p>
          <a:p>
            <a:pPr indent="-323850" lvl="2" marL="1371600" rtl="0" algn="l">
              <a:lnSpc>
                <a:spcPct val="100000"/>
              </a:lnSpc>
              <a:spcBef>
                <a:spcPts val="0"/>
              </a:spcBef>
              <a:spcAft>
                <a:spcPts val="0"/>
              </a:spcAft>
              <a:buClr>
                <a:schemeClr val="lt1"/>
              </a:buClr>
              <a:buSzPts val="1500"/>
              <a:buFont typeface="Calibri"/>
              <a:buChar char="•"/>
            </a:pPr>
            <a:r>
              <a:rPr lang="en-US" sz="1500">
                <a:solidFill>
                  <a:schemeClr val="lt1"/>
                </a:solidFill>
              </a:rPr>
              <a:t>For the Conference Championships, $20.00 per individual competitor will be charged by the host school. An additional $20.00 per team will be charged for those Clubs entering the team competition.  All entry fees will be paid to the event Host unless otherwise directed by the event Director. The TGC will charge an additional $10 per gymnast based on the rosters </a:t>
            </a:r>
            <a:r>
              <a:rPr lang="en-US" sz="1500">
                <a:solidFill>
                  <a:srgbClr val="FF9900"/>
                </a:solidFill>
              </a:rPr>
              <a:t>at the time of finalization. </a:t>
            </a:r>
            <a:r>
              <a:rPr lang="en-US" sz="1500" strike="sngStrike">
                <a:solidFill>
                  <a:srgbClr val="FF9900"/>
                </a:solidFill>
              </a:rPr>
              <a:t>submitted three weeks prior to the competition.</a:t>
            </a:r>
            <a:endParaRPr sz="1500" strike="sngStrike">
              <a:solidFill>
                <a:srgbClr val="FF9900"/>
              </a:solidFill>
            </a:endParaRPr>
          </a:p>
          <a:p>
            <a:pPr indent="-323850" lvl="2" marL="1371600" rtl="0" algn="l">
              <a:lnSpc>
                <a:spcPct val="100000"/>
              </a:lnSpc>
              <a:spcBef>
                <a:spcPts val="0"/>
              </a:spcBef>
              <a:spcAft>
                <a:spcPts val="0"/>
              </a:spcAft>
              <a:buClr>
                <a:schemeClr val="lt1"/>
              </a:buClr>
              <a:buSzPts val="1500"/>
              <a:buFont typeface="Calibri"/>
              <a:buChar char="•"/>
            </a:pPr>
            <a:r>
              <a:rPr lang="en-US" sz="1500">
                <a:solidFill>
                  <a:schemeClr val="lt1"/>
                </a:solidFill>
              </a:rPr>
              <a:t>If after the registration deadline, an individual open athlete or member(s) of a Club are no longer able to compete, it is the responsibility of the individual open athlete or Club to contact the event Host.</a:t>
            </a:r>
            <a:endParaRPr sz="1500">
              <a:solidFill>
                <a:schemeClr val="lt1"/>
              </a:solidFill>
            </a:endParaRPr>
          </a:p>
          <a:p>
            <a:pPr indent="-323850" lvl="2" marL="1371600" rtl="0" algn="l">
              <a:lnSpc>
                <a:spcPct val="100000"/>
              </a:lnSpc>
              <a:spcBef>
                <a:spcPts val="0"/>
              </a:spcBef>
              <a:spcAft>
                <a:spcPts val="0"/>
              </a:spcAft>
              <a:buClr>
                <a:schemeClr val="lt1"/>
              </a:buClr>
              <a:buSzPts val="1500"/>
              <a:buFont typeface="Calibri"/>
              <a:buChar char="•"/>
            </a:pPr>
            <a:r>
              <a:rPr lang="en-US" sz="1500">
                <a:solidFill>
                  <a:schemeClr val="lt1"/>
                </a:solidFill>
              </a:rPr>
              <a:t>An athlete may be added or substituted in the team registration after the registration deadline at the discretion of the event Host </a:t>
            </a:r>
            <a:r>
              <a:rPr lang="en-US" sz="1500">
                <a:solidFill>
                  <a:srgbClr val="FF9900"/>
                </a:solidFill>
              </a:rPr>
              <a:t>and TGC Board</a:t>
            </a:r>
            <a:r>
              <a:rPr lang="en-US" sz="1500">
                <a:solidFill>
                  <a:schemeClr val="lt1"/>
                </a:solidFill>
              </a:rPr>
              <a:t>.</a:t>
            </a:r>
            <a:endParaRPr sz="1500">
              <a:solidFill>
                <a:schemeClr val="lt1"/>
              </a:solidFill>
            </a:endParaRPr>
          </a:p>
          <a:p>
            <a:pPr indent="-323850" lvl="2" marL="1371600" rtl="0" algn="l">
              <a:lnSpc>
                <a:spcPct val="100000"/>
              </a:lnSpc>
              <a:spcBef>
                <a:spcPts val="0"/>
              </a:spcBef>
              <a:spcAft>
                <a:spcPts val="0"/>
              </a:spcAft>
              <a:buClr>
                <a:schemeClr val="lt1"/>
              </a:buClr>
              <a:buSzPts val="1500"/>
              <a:buFont typeface="Calibri"/>
              <a:buChar char="•"/>
            </a:pPr>
            <a:r>
              <a:rPr lang="en-US" sz="1500">
                <a:solidFill>
                  <a:schemeClr val="lt1"/>
                </a:solidFill>
              </a:rPr>
              <a:t>An athlete can’t be removed after the late deadline without the approval of the TGC board.</a:t>
            </a:r>
            <a:endParaRPr sz="2500">
              <a:solidFill>
                <a:schemeClr val="lt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8">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8">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8">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8">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8">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8">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8">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8">
                                            <p:txEl>
                                              <p:pRg end="7" st="7"/>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Andrew Hutcheson</dc:creator>
</cp:coreProperties>
</file>