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8" roundtripDataSignature="AMtx7mgeV5WDky+0xSfh7mQUygYwwTImN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TexasGymnastics Conferenc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customschemas.google.com/relationships/presentationmetadata" Target="meta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9-02T02:15:15.952">
    <p:pos x="312" y="893"/>
    <p:text>maybe we can look into budget for like pizza and sandwiches, then require everyone to stop working out and hang out in the lobby and eat? Maybe a scavenger hunt to force them to be social where they have to find someone from a different club?
A&amp;M, DFW and Houston teams may want to drive back? Odessa and tech would likely be staying overnight? TxSt and UT could hang out?</p:text>
    <p:extLst>
      <p:ext uri="{C676402C-5697-4E1C-873F-D02D1690AC5C}">
        <p15:threadingInfo timeZoneBias="0"/>
      </p:ext>
      <p:ext uri="http://customooxmlschemas.google.com/">
        <go:slidesCustomData xmlns:go="http://customooxmlschemas.google.com/" commentPostId="AAABqbAhDss"/>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58" name="Google Shape;5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4" name="Google Shape;13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rPr lang="en-US"/>
              <a:t>mention new alum listserv</a:t>
            </a:r>
            <a:endParaRPr/>
          </a:p>
        </p:txBody>
      </p:sp>
      <p:sp>
        <p:nvSpPr>
          <p:cNvPr id="140" name="Google Shape;140;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9b59e2aa49_0_4: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46" name="Google Shape;146;g39b59e2aa49_0_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rPr lang="en-US"/>
              <a:t>mention new alum listserv</a:t>
            </a:r>
            <a:endParaRPr/>
          </a:p>
        </p:txBody>
      </p:sp>
      <p:sp>
        <p:nvSpPr>
          <p:cNvPr id="152" name="Google Shape;15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5: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58" name="Google Shape;15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64" name="Google Shape;16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7: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70" name="Google Shape;170;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8: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76" name="Google Shape;176;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9: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342900" lvl="0" marL="342900" rtl="0" algn="l">
              <a:lnSpc>
                <a:spcPct val="115000"/>
              </a:lnSpc>
              <a:spcBef>
                <a:spcPts val="640"/>
              </a:spcBef>
              <a:spcAft>
                <a:spcPts val="0"/>
              </a:spcAft>
              <a:buClr>
                <a:schemeClr val="lt1"/>
              </a:buClr>
              <a:buSzPts val="3200"/>
              <a:buChar char="•"/>
            </a:pPr>
            <a:r>
              <a:rPr lang="en-US" sz="3200">
                <a:solidFill>
                  <a:schemeClr val="lt1"/>
                </a:solidFill>
                <a:latin typeface="Calibri"/>
                <a:ea typeface="Calibri"/>
                <a:cs typeface="Calibri"/>
                <a:sym typeface="Calibri"/>
              </a:rPr>
              <a:t>For TGC Hosts:</a:t>
            </a:r>
            <a:endParaRPr sz="3200">
              <a:solidFill>
                <a:schemeClr val="lt1"/>
              </a:solidFill>
              <a:latin typeface="Calibri"/>
              <a:ea typeface="Calibri"/>
              <a:cs typeface="Calibri"/>
              <a:sym typeface="Calibri"/>
            </a:endParaRPr>
          </a:p>
          <a:p>
            <a:pPr indent="-222250" lvl="1" marL="742950" rtl="0" algn="l">
              <a:lnSpc>
                <a:spcPct val="115000"/>
              </a:lnSpc>
              <a:spcBef>
                <a:spcPts val="560"/>
              </a:spcBef>
              <a:spcAft>
                <a:spcPts val="0"/>
              </a:spcAft>
              <a:buClr>
                <a:schemeClr val="lt1"/>
              </a:buClr>
              <a:buSzPts val="1800"/>
              <a:buChar char="–"/>
            </a:pPr>
            <a:r>
              <a:rPr lang="en-US" sz="1800">
                <a:solidFill>
                  <a:schemeClr val="lt1"/>
                </a:solidFill>
                <a:latin typeface="Calibri"/>
                <a:ea typeface="Calibri"/>
                <a:cs typeface="Calibri"/>
                <a:sym typeface="Calibri"/>
              </a:rPr>
              <a:t>Everyone said both open &amp; collegiate to their respective offered levels</a:t>
            </a:r>
            <a:endParaRPr sz="1800">
              <a:solidFill>
                <a:schemeClr val="lt1"/>
              </a:solidFill>
              <a:latin typeface="Calibri"/>
              <a:ea typeface="Calibri"/>
              <a:cs typeface="Calibri"/>
              <a:sym typeface="Calibri"/>
            </a:endParaRPr>
          </a:p>
          <a:p>
            <a:pPr indent="-222250" lvl="1" marL="742950" rtl="0" algn="l">
              <a:lnSpc>
                <a:spcPct val="115000"/>
              </a:lnSpc>
              <a:spcBef>
                <a:spcPts val="560"/>
              </a:spcBef>
              <a:spcAft>
                <a:spcPts val="0"/>
              </a:spcAft>
              <a:buClr>
                <a:schemeClr val="lt1"/>
              </a:buClr>
              <a:buSzPts val="1800"/>
              <a:buChar char="–"/>
            </a:pPr>
            <a:r>
              <a:rPr lang="en-US" sz="1800">
                <a:solidFill>
                  <a:schemeClr val="lt1"/>
                </a:solidFill>
                <a:latin typeface="Calibri"/>
                <a:ea typeface="Calibri"/>
                <a:cs typeface="Calibri"/>
                <a:sym typeface="Calibri"/>
              </a:rPr>
              <a:t>Everyone said modified capital cup (warm up each event before competing it)</a:t>
            </a:r>
            <a:endParaRPr sz="1800">
              <a:solidFill>
                <a:schemeClr val="lt1"/>
              </a:solidFill>
              <a:latin typeface="Calibri"/>
              <a:ea typeface="Calibri"/>
              <a:cs typeface="Calibri"/>
              <a:sym typeface="Calibri"/>
            </a:endParaRPr>
          </a:p>
          <a:p>
            <a:pPr indent="0" lvl="0" marL="0" rtl="0" algn="l">
              <a:lnSpc>
                <a:spcPct val="100000"/>
              </a:lnSpc>
              <a:spcBef>
                <a:spcPts val="0"/>
              </a:spcBef>
              <a:spcAft>
                <a:spcPts val="0"/>
              </a:spcAft>
              <a:buSzPts val="1400"/>
              <a:buNone/>
            </a:pPr>
            <a:r>
              <a:t/>
            </a:r>
            <a:endParaRPr/>
          </a:p>
        </p:txBody>
      </p:sp>
      <p:sp>
        <p:nvSpPr>
          <p:cNvPr id="182" name="Google Shape;182;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8" name="Google Shape;188;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feb8d37aaa_0_0: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86" name="Google Shape;86;g2feb8d37aaa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4: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94" name="Google Shape;194;p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5: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rPr lang="en-US"/>
              <a:t>Describe Positions, (college students spiel),Take Nominees for Each Position, Vote For Each</a:t>
            </a:r>
            <a:endParaRPr/>
          </a:p>
        </p:txBody>
      </p:sp>
      <p:sp>
        <p:nvSpPr>
          <p:cNvPr id="200" name="Google Shape;200;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06" name="Google Shape;206;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0a9b536941_0_0: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92" name="Google Shape;92;g30a9b53694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98" name="Google Shape;9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04" name="Google Shape;10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US"/>
              <a:t>Andrew</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2" name="Google Shape;12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8e2a6c888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g38e2a6c888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US"/>
              <a:t>Andrew</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8"/>
          <p:cNvSpPr txBox="1"/>
          <p:nvPr>
            <p:ph type="ctrTitle"/>
          </p:nvPr>
        </p:nvSpPr>
        <p:spPr>
          <a:xfrm>
            <a:off x="311708" y="992767"/>
            <a:ext cx="8520600" cy="27369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8"/>
          <p:cNvSpPr txBox="1"/>
          <p:nvPr>
            <p:ph idx="1" type="subTitle"/>
          </p:nvPr>
        </p:nvSpPr>
        <p:spPr>
          <a:xfrm>
            <a:off x="311700" y="3778833"/>
            <a:ext cx="8520600" cy="10569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8"/>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37"/>
          <p:cNvSpPr txBox="1"/>
          <p:nvPr>
            <p:ph idx="1" type="body"/>
          </p:nvPr>
        </p:nvSpPr>
        <p:spPr>
          <a:xfrm>
            <a:off x="311700" y="5640767"/>
            <a:ext cx="5998800" cy="8067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37"/>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38"/>
          <p:cNvSpPr txBox="1"/>
          <p:nvPr>
            <p:ph hasCustomPrompt="1" type="title"/>
          </p:nvPr>
        </p:nvSpPr>
        <p:spPr>
          <a:xfrm>
            <a:off x="311700" y="1474833"/>
            <a:ext cx="8520600" cy="26181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38"/>
          <p:cNvSpPr txBox="1"/>
          <p:nvPr>
            <p:ph idx="1" type="body"/>
          </p:nvPr>
        </p:nvSpPr>
        <p:spPr>
          <a:xfrm>
            <a:off x="311700" y="4202967"/>
            <a:ext cx="8520600" cy="17343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38"/>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39"/>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3" name="Shape 13"/>
        <p:cNvGrpSpPr/>
        <p:nvPr/>
      </p:nvGrpSpPr>
      <p:grpSpPr>
        <a:xfrm>
          <a:off x="0" y="0"/>
          <a:ext cx="0" cy="0"/>
          <a:chOff x="0" y="0"/>
          <a:chExt cx="0" cy="0"/>
        </a:xfrm>
      </p:grpSpPr>
      <p:sp>
        <p:nvSpPr>
          <p:cNvPr id="14" name="Google Shape;14;p2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chemeClr val="dk1"/>
              </a:buClr>
              <a:buSzPts val="2800"/>
              <a:buFont typeface="Calibri"/>
              <a:buNone/>
              <a:defRPr b="0" i="0" sz="4400" u="none" cap="none" strike="noStrike">
                <a:solidFill>
                  <a:schemeClr val="dk1"/>
                </a:solidFill>
                <a:latin typeface="Calibri"/>
                <a:ea typeface="Calibri"/>
                <a:cs typeface="Calibri"/>
                <a:sym typeface="Calibri"/>
              </a:defRPr>
            </a:lvl1pPr>
            <a:lvl2pPr lvl="1" algn="l">
              <a:lnSpc>
                <a:spcPct val="100000"/>
              </a:lnSpc>
              <a:spcBef>
                <a:spcPts val="0"/>
              </a:spcBef>
              <a:spcAft>
                <a:spcPts val="0"/>
              </a:spcAft>
              <a:buSzPts val="2800"/>
              <a:buNone/>
              <a:defRPr sz="1800"/>
            </a:lvl2pPr>
            <a:lvl3pPr lvl="2" algn="l">
              <a:lnSpc>
                <a:spcPct val="100000"/>
              </a:lnSpc>
              <a:spcBef>
                <a:spcPts val="0"/>
              </a:spcBef>
              <a:spcAft>
                <a:spcPts val="0"/>
              </a:spcAft>
              <a:buSzPts val="2800"/>
              <a:buNone/>
              <a:defRPr sz="1800"/>
            </a:lvl3pPr>
            <a:lvl4pPr lvl="3" algn="l">
              <a:lnSpc>
                <a:spcPct val="100000"/>
              </a:lnSpc>
              <a:spcBef>
                <a:spcPts val="0"/>
              </a:spcBef>
              <a:spcAft>
                <a:spcPts val="0"/>
              </a:spcAft>
              <a:buSzPts val="2800"/>
              <a:buNone/>
              <a:defRPr sz="1800"/>
            </a:lvl4pPr>
            <a:lvl5pPr lvl="4" algn="l">
              <a:lnSpc>
                <a:spcPct val="100000"/>
              </a:lnSpc>
              <a:spcBef>
                <a:spcPts val="0"/>
              </a:spcBef>
              <a:spcAft>
                <a:spcPts val="0"/>
              </a:spcAft>
              <a:buSzPts val="2800"/>
              <a:buNone/>
              <a:defRPr sz="1800"/>
            </a:lvl5pPr>
            <a:lvl6pPr lvl="5" algn="l">
              <a:lnSpc>
                <a:spcPct val="100000"/>
              </a:lnSpc>
              <a:spcBef>
                <a:spcPts val="0"/>
              </a:spcBef>
              <a:spcAft>
                <a:spcPts val="0"/>
              </a:spcAft>
              <a:buSzPts val="2800"/>
              <a:buNone/>
              <a:defRPr sz="1800"/>
            </a:lvl6pPr>
            <a:lvl7pPr lvl="6" algn="l">
              <a:lnSpc>
                <a:spcPct val="100000"/>
              </a:lnSpc>
              <a:spcBef>
                <a:spcPts val="0"/>
              </a:spcBef>
              <a:spcAft>
                <a:spcPts val="0"/>
              </a:spcAft>
              <a:buSzPts val="2800"/>
              <a:buNone/>
              <a:defRPr sz="1800"/>
            </a:lvl7pPr>
            <a:lvl8pPr lvl="7" algn="l">
              <a:lnSpc>
                <a:spcPct val="100000"/>
              </a:lnSpc>
              <a:spcBef>
                <a:spcPts val="0"/>
              </a:spcBef>
              <a:spcAft>
                <a:spcPts val="0"/>
              </a:spcAft>
              <a:buSzPts val="2800"/>
              <a:buNone/>
              <a:defRPr sz="1800"/>
            </a:lvl8pPr>
            <a:lvl9pPr lvl="8" algn="l">
              <a:lnSpc>
                <a:spcPct val="100000"/>
              </a:lnSpc>
              <a:spcBef>
                <a:spcPts val="0"/>
              </a:spcBef>
              <a:spcAft>
                <a:spcPts val="0"/>
              </a:spcAft>
              <a:buSzPts val="2800"/>
              <a:buNone/>
              <a:defRPr sz="1800"/>
            </a:lvl9pPr>
          </a:lstStyle>
          <a:p/>
        </p:txBody>
      </p:sp>
      <p:sp>
        <p:nvSpPr>
          <p:cNvPr id="15" name="Google Shape;15;p29"/>
          <p:cNvSpPr txBox="1"/>
          <p:nvPr>
            <p:ph idx="1" type="body"/>
          </p:nvPr>
        </p:nvSpPr>
        <p:spPr>
          <a:xfrm>
            <a:off x="457200" y="1600200"/>
            <a:ext cx="8229600" cy="4526100"/>
          </a:xfrm>
          <a:prstGeom prst="rect">
            <a:avLst/>
          </a:prstGeom>
          <a:noFill/>
          <a:ln>
            <a:noFill/>
          </a:ln>
        </p:spPr>
        <p:txBody>
          <a:bodyPr anchorCtr="0" anchor="t" bIns="91425" lIns="91425" spcFirstLastPara="1" rIns="91425" wrap="square" tIns="91425">
            <a:noAutofit/>
          </a:bodyPr>
          <a:lstStyle>
            <a:lvl1pPr indent="-431800" lvl="0" marL="457200" marR="0" algn="l">
              <a:lnSpc>
                <a:spcPct val="115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lnSpc>
                <a:spcPct val="115000"/>
              </a:lnSpc>
              <a:spcBef>
                <a:spcPts val="16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15000"/>
              </a:lnSpc>
              <a:spcBef>
                <a:spcPts val="1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15000"/>
              </a:lnSpc>
              <a:spcBef>
                <a:spcPts val="1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15000"/>
              </a:lnSpc>
              <a:spcBef>
                <a:spcPts val="1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15000"/>
              </a:lnSpc>
              <a:spcBef>
                <a:spcPts val="1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15000"/>
              </a:lnSpc>
              <a:spcBef>
                <a:spcPts val="1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15000"/>
              </a:lnSpc>
              <a:spcBef>
                <a:spcPts val="16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15000"/>
              </a:lnSpc>
              <a:spcBef>
                <a:spcPts val="1600"/>
              </a:spcBef>
              <a:spcAft>
                <a:spcPts val="160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6" name="Google Shape;16;p29"/>
          <p:cNvSpPr txBox="1"/>
          <p:nvPr>
            <p:ph idx="10" type="dt"/>
          </p:nvPr>
        </p:nvSpPr>
        <p:spPr>
          <a:xfrm>
            <a:off x="457200" y="6356350"/>
            <a:ext cx="2133600" cy="3651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7" name="Google Shape;17;p29"/>
          <p:cNvSpPr txBox="1"/>
          <p:nvPr>
            <p:ph idx="11" type="ftr"/>
          </p:nvPr>
        </p:nvSpPr>
        <p:spPr>
          <a:xfrm>
            <a:off x="3124200" y="6356350"/>
            <a:ext cx="2895600" cy="3651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8" name="Google Shape;18;p2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sp>
        <p:nvSpPr>
          <p:cNvPr id="20" name="Google Shape;20;p30"/>
          <p:cNvSpPr txBox="1"/>
          <p:nvPr>
            <p:ph type="title"/>
          </p:nvPr>
        </p:nvSpPr>
        <p:spPr>
          <a:xfrm>
            <a:off x="311700" y="2867800"/>
            <a:ext cx="8520600" cy="11223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1" name="Google Shape;21;p30"/>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2" name="Shape 22"/>
        <p:cNvGrpSpPr/>
        <p:nvPr/>
      </p:nvGrpSpPr>
      <p:grpSpPr>
        <a:xfrm>
          <a:off x="0" y="0"/>
          <a:ext cx="0" cy="0"/>
          <a:chOff x="0" y="0"/>
          <a:chExt cx="0" cy="0"/>
        </a:xfrm>
      </p:grpSpPr>
      <p:sp>
        <p:nvSpPr>
          <p:cNvPr id="23" name="Google Shape;23;p3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3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5" name="Google Shape;25;p3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32"/>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32"/>
          <p:cNvSpPr txBox="1"/>
          <p:nvPr>
            <p:ph idx="1" type="body"/>
          </p:nvPr>
        </p:nvSpPr>
        <p:spPr>
          <a:xfrm>
            <a:off x="311700" y="1536633"/>
            <a:ext cx="3999900" cy="45552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32"/>
          <p:cNvSpPr txBox="1"/>
          <p:nvPr>
            <p:ph idx="2" type="body"/>
          </p:nvPr>
        </p:nvSpPr>
        <p:spPr>
          <a:xfrm>
            <a:off x="4832400" y="1536633"/>
            <a:ext cx="3999900" cy="45552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32"/>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33"/>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33"/>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34"/>
          <p:cNvSpPr txBox="1"/>
          <p:nvPr>
            <p:ph type="title"/>
          </p:nvPr>
        </p:nvSpPr>
        <p:spPr>
          <a:xfrm>
            <a:off x="311700" y="740800"/>
            <a:ext cx="2808000" cy="1007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34"/>
          <p:cNvSpPr txBox="1"/>
          <p:nvPr>
            <p:ph idx="1" type="body"/>
          </p:nvPr>
        </p:nvSpPr>
        <p:spPr>
          <a:xfrm>
            <a:off x="311700" y="1852800"/>
            <a:ext cx="2808000" cy="42393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34"/>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35"/>
          <p:cNvSpPr txBox="1"/>
          <p:nvPr>
            <p:ph type="title"/>
          </p:nvPr>
        </p:nvSpPr>
        <p:spPr>
          <a:xfrm>
            <a:off x="490250" y="600200"/>
            <a:ext cx="6367800" cy="54543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35"/>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36"/>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36"/>
          <p:cNvSpPr txBox="1"/>
          <p:nvPr>
            <p:ph type="title"/>
          </p:nvPr>
        </p:nvSpPr>
        <p:spPr>
          <a:xfrm>
            <a:off x="265500" y="1644233"/>
            <a:ext cx="4045200" cy="19764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36"/>
          <p:cNvSpPr txBox="1"/>
          <p:nvPr>
            <p:ph idx="1" type="subTitle"/>
          </p:nvPr>
        </p:nvSpPr>
        <p:spPr>
          <a:xfrm>
            <a:off x="265500" y="3737433"/>
            <a:ext cx="4045200" cy="1646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36"/>
          <p:cNvSpPr txBox="1"/>
          <p:nvPr>
            <p:ph idx="2" type="body"/>
          </p:nvPr>
        </p:nvSpPr>
        <p:spPr>
          <a:xfrm>
            <a:off x="4939500" y="965433"/>
            <a:ext cx="3837000" cy="49269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36"/>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7"/>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7"/>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7"/>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0" Type="http://schemas.openxmlformats.org/officeDocument/2006/relationships/image" Target="../media/image2.png"/><Relationship Id="rId11" Type="http://schemas.openxmlformats.org/officeDocument/2006/relationships/image" Target="../media/image5.gif"/><Relationship Id="rId22" Type="http://schemas.openxmlformats.org/officeDocument/2006/relationships/image" Target="../media/image19.png"/><Relationship Id="rId10" Type="http://schemas.openxmlformats.org/officeDocument/2006/relationships/image" Target="../media/image9.gif"/><Relationship Id="rId21" Type="http://schemas.openxmlformats.org/officeDocument/2006/relationships/image" Target="../media/image11.png"/><Relationship Id="rId13" Type="http://schemas.openxmlformats.org/officeDocument/2006/relationships/image" Target="../media/image7.png"/><Relationship Id="rId12" Type="http://schemas.openxmlformats.org/officeDocument/2006/relationships/image" Target="../media/image17.png"/><Relationship Id="rId23" Type="http://schemas.openxmlformats.org/officeDocument/2006/relationships/image" Target="../media/image20.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10.gif"/><Relationship Id="rId9" Type="http://schemas.openxmlformats.org/officeDocument/2006/relationships/image" Target="../media/image12.gif"/><Relationship Id="rId15" Type="http://schemas.openxmlformats.org/officeDocument/2006/relationships/image" Target="../media/image18.png"/><Relationship Id="rId14" Type="http://schemas.openxmlformats.org/officeDocument/2006/relationships/image" Target="../media/image8.png"/><Relationship Id="rId17" Type="http://schemas.openxmlformats.org/officeDocument/2006/relationships/image" Target="../media/image4.jpg"/><Relationship Id="rId16" Type="http://schemas.openxmlformats.org/officeDocument/2006/relationships/image" Target="../media/image14.jpg"/><Relationship Id="rId5" Type="http://schemas.openxmlformats.org/officeDocument/2006/relationships/image" Target="../media/image3.jpg"/><Relationship Id="rId19" Type="http://schemas.openxmlformats.org/officeDocument/2006/relationships/image" Target="../media/image6.jpg"/><Relationship Id="rId6" Type="http://schemas.openxmlformats.org/officeDocument/2006/relationships/image" Target="../media/image16.gif"/><Relationship Id="rId18" Type="http://schemas.openxmlformats.org/officeDocument/2006/relationships/image" Target="../media/image13.jpg"/><Relationship Id="rId7" Type="http://schemas.openxmlformats.org/officeDocument/2006/relationships/image" Target="../media/image21.gif"/><Relationship Id="rId8" Type="http://schemas.openxmlformats.org/officeDocument/2006/relationships/image" Target="../media/image15.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
          <p:cNvSpPr txBox="1"/>
          <p:nvPr>
            <p:ph type="ctrTitle"/>
          </p:nvPr>
        </p:nvSpPr>
        <p:spPr>
          <a:xfrm>
            <a:off x="685800" y="634250"/>
            <a:ext cx="7772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5200"/>
              <a:buFont typeface="Calibri"/>
              <a:buNone/>
            </a:pPr>
            <a:r>
              <a:rPr b="0" i="0" lang="en-US" sz="4400" u="none" cap="none" strike="noStrike">
                <a:solidFill>
                  <a:schemeClr val="dk1"/>
                </a:solidFill>
                <a:latin typeface="Calibri"/>
                <a:ea typeface="Calibri"/>
                <a:cs typeface="Calibri"/>
                <a:sym typeface="Calibri"/>
              </a:rPr>
              <a:t>TGC Annual Meeting</a:t>
            </a:r>
            <a:endParaRPr/>
          </a:p>
        </p:txBody>
      </p:sp>
      <p:sp>
        <p:nvSpPr>
          <p:cNvPr id="61" name="Google Shape;61;p1"/>
          <p:cNvSpPr txBox="1"/>
          <p:nvPr>
            <p:ph idx="1" type="subTitle"/>
          </p:nvPr>
        </p:nvSpPr>
        <p:spPr>
          <a:xfrm>
            <a:off x="1584250" y="1620965"/>
            <a:ext cx="6400800" cy="1102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2800"/>
              <a:buFont typeface="Arial"/>
              <a:buNone/>
            </a:pPr>
            <a:r>
              <a:rPr lang="en-US" sz="2900">
                <a:solidFill>
                  <a:srgbClr val="888888"/>
                </a:solidFill>
                <a:latin typeface="Calibri"/>
                <a:ea typeface="Calibri"/>
                <a:cs typeface="Calibri"/>
                <a:sym typeface="Calibri"/>
              </a:rPr>
              <a:t>Seguin</a:t>
            </a:r>
            <a:endParaRPr sz="2500"/>
          </a:p>
          <a:p>
            <a:pPr indent="0" lvl="0" marL="0" marR="0" rtl="0" algn="l">
              <a:lnSpc>
                <a:spcPct val="100000"/>
              </a:lnSpc>
              <a:spcBef>
                <a:spcPts val="0"/>
              </a:spcBef>
              <a:spcAft>
                <a:spcPts val="0"/>
              </a:spcAft>
              <a:buClr>
                <a:srgbClr val="888888"/>
              </a:buClr>
              <a:buSzPts val="2800"/>
              <a:buFont typeface="Arial"/>
              <a:buNone/>
            </a:pPr>
            <a:r>
              <a:rPr lang="en-US" sz="2900">
                <a:solidFill>
                  <a:srgbClr val="888888"/>
                </a:solidFill>
                <a:latin typeface="Calibri"/>
                <a:ea typeface="Calibri"/>
                <a:cs typeface="Calibri"/>
                <a:sym typeface="Calibri"/>
              </a:rPr>
              <a:t>Saturday </a:t>
            </a:r>
            <a:r>
              <a:rPr lang="en-US" sz="2900">
                <a:solidFill>
                  <a:srgbClr val="888888"/>
                </a:solidFill>
                <a:latin typeface="Calibri"/>
                <a:ea typeface="Calibri"/>
                <a:cs typeface="Calibri"/>
                <a:sym typeface="Calibri"/>
              </a:rPr>
              <a:t>October</a:t>
            </a:r>
            <a:r>
              <a:rPr b="0" i="0" lang="en-US" sz="2900" u="none" cap="none" strike="noStrike">
                <a:solidFill>
                  <a:srgbClr val="888888"/>
                </a:solidFill>
                <a:latin typeface="Calibri"/>
                <a:ea typeface="Calibri"/>
                <a:cs typeface="Calibri"/>
                <a:sym typeface="Calibri"/>
              </a:rPr>
              <a:t> </a:t>
            </a:r>
            <a:r>
              <a:rPr lang="en-US" sz="2900">
                <a:solidFill>
                  <a:srgbClr val="888888"/>
                </a:solidFill>
                <a:latin typeface="Calibri"/>
                <a:ea typeface="Calibri"/>
                <a:cs typeface="Calibri"/>
                <a:sym typeface="Calibri"/>
              </a:rPr>
              <a:t>25</a:t>
            </a:r>
            <a:r>
              <a:rPr baseline="30000" lang="en-US" sz="2500"/>
              <a:t>th</a:t>
            </a:r>
            <a:r>
              <a:rPr b="0" i="0" lang="en-US" sz="2900" u="none" cap="none" strike="noStrike">
                <a:solidFill>
                  <a:srgbClr val="888888"/>
                </a:solidFill>
                <a:latin typeface="Calibri"/>
                <a:ea typeface="Calibri"/>
                <a:cs typeface="Calibri"/>
                <a:sym typeface="Calibri"/>
              </a:rPr>
              <a:t> 20</a:t>
            </a:r>
            <a:r>
              <a:rPr lang="en-US" sz="2900">
                <a:solidFill>
                  <a:srgbClr val="888888"/>
                </a:solidFill>
                <a:latin typeface="Calibri"/>
                <a:ea typeface="Calibri"/>
                <a:cs typeface="Calibri"/>
                <a:sym typeface="Calibri"/>
              </a:rPr>
              <a:t>25</a:t>
            </a:r>
            <a:endParaRPr sz="2500"/>
          </a:p>
        </p:txBody>
      </p:sp>
      <p:pic>
        <p:nvPicPr>
          <p:cNvPr id="62" name="Google Shape;62;p1"/>
          <p:cNvPicPr preferRelativeResize="0"/>
          <p:nvPr/>
        </p:nvPicPr>
        <p:blipFill rotWithShape="1">
          <a:blip r:embed="rId3">
            <a:alphaModFix/>
          </a:blip>
          <a:srcRect b="0" l="0" r="0" t="0"/>
          <a:stretch/>
        </p:blipFill>
        <p:spPr>
          <a:xfrm>
            <a:off x="8086724" y="457200"/>
            <a:ext cx="457200" cy="457200"/>
          </a:xfrm>
          <a:prstGeom prst="rect">
            <a:avLst/>
          </a:prstGeom>
          <a:noFill/>
          <a:ln>
            <a:noFill/>
          </a:ln>
        </p:spPr>
      </p:pic>
      <p:pic>
        <p:nvPicPr>
          <p:cNvPr id="63" name="Google Shape;63;p1"/>
          <p:cNvPicPr preferRelativeResize="0"/>
          <p:nvPr/>
        </p:nvPicPr>
        <p:blipFill rotWithShape="1">
          <a:blip r:embed="rId4">
            <a:alphaModFix/>
          </a:blip>
          <a:srcRect b="0" l="0" r="0" t="0"/>
          <a:stretch/>
        </p:blipFill>
        <p:spPr>
          <a:xfrm>
            <a:off x="6553200" y="517451"/>
            <a:ext cx="476250" cy="476250"/>
          </a:xfrm>
          <a:prstGeom prst="rect">
            <a:avLst/>
          </a:prstGeom>
          <a:noFill/>
          <a:ln>
            <a:noFill/>
          </a:ln>
        </p:spPr>
      </p:pic>
      <p:pic>
        <p:nvPicPr>
          <p:cNvPr id="64" name="Google Shape;64;p1"/>
          <p:cNvPicPr preferRelativeResize="0"/>
          <p:nvPr/>
        </p:nvPicPr>
        <p:blipFill rotWithShape="1">
          <a:blip r:embed="rId5">
            <a:alphaModFix/>
          </a:blip>
          <a:srcRect b="0" l="0" r="0" t="0"/>
          <a:stretch/>
        </p:blipFill>
        <p:spPr>
          <a:xfrm>
            <a:off x="5276850" y="457200"/>
            <a:ext cx="457200" cy="457200"/>
          </a:xfrm>
          <a:prstGeom prst="rect">
            <a:avLst/>
          </a:prstGeom>
          <a:noFill/>
          <a:ln>
            <a:noFill/>
          </a:ln>
        </p:spPr>
      </p:pic>
      <p:pic>
        <p:nvPicPr>
          <p:cNvPr id="65" name="Google Shape;65;p1"/>
          <p:cNvPicPr preferRelativeResize="0"/>
          <p:nvPr/>
        </p:nvPicPr>
        <p:blipFill rotWithShape="1">
          <a:blip r:embed="rId6">
            <a:alphaModFix/>
          </a:blip>
          <a:srcRect b="0" l="0" r="0" t="0"/>
          <a:stretch/>
        </p:blipFill>
        <p:spPr>
          <a:xfrm>
            <a:off x="3727030" y="517451"/>
            <a:ext cx="476250" cy="476250"/>
          </a:xfrm>
          <a:prstGeom prst="rect">
            <a:avLst/>
          </a:prstGeom>
          <a:noFill/>
          <a:ln>
            <a:noFill/>
          </a:ln>
        </p:spPr>
      </p:pic>
      <p:pic>
        <p:nvPicPr>
          <p:cNvPr id="66" name="Google Shape;66;p1"/>
          <p:cNvPicPr preferRelativeResize="0"/>
          <p:nvPr/>
        </p:nvPicPr>
        <p:blipFill rotWithShape="1">
          <a:blip r:embed="rId7">
            <a:alphaModFix/>
          </a:blip>
          <a:srcRect b="0" l="0" r="0" t="0"/>
          <a:stretch/>
        </p:blipFill>
        <p:spPr>
          <a:xfrm>
            <a:off x="2254103" y="536501"/>
            <a:ext cx="476250" cy="457200"/>
          </a:xfrm>
          <a:prstGeom prst="rect">
            <a:avLst/>
          </a:prstGeom>
          <a:noFill/>
          <a:ln>
            <a:noFill/>
          </a:ln>
        </p:spPr>
      </p:pic>
      <p:pic>
        <p:nvPicPr>
          <p:cNvPr id="67" name="Google Shape;67;p1"/>
          <p:cNvPicPr preferRelativeResize="0"/>
          <p:nvPr/>
        </p:nvPicPr>
        <p:blipFill rotWithShape="1">
          <a:blip r:embed="rId8">
            <a:alphaModFix/>
          </a:blip>
          <a:srcRect b="0" l="0" r="0" t="0"/>
          <a:stretch/>
        </p:blipFill>
        <p:spPr>
          <a:xfrm>
            <a:off x="691949" y="517451"/>
            <a:ext cx="400050" cy="466725"/>
          </a:xfrm>
          <a:prstGeom prst="rect">
            <a:avLst/>
          </a:prstGeom>
          <a:noFill/>
          <a:ln>
            <a:noFill/>
          </a:ln>
        </p:spPr>
      </p:pic>
      <p:pic>
        <p:nvPicPr>
          <p:cNvPr id="68" name="Google Shape;68;p1"/>
          <p:cNvPicPr preferRelativeResize="0"/>
          <p:nvPr/>
        </p:nvPicPr>
        <p:blipFill rotWithShape="1">
          <a:blip r:embed="rId9">
            <a:alphaModFix/>
          </a:blip>
          <a:srcRect b="0" l="0" r="0" t="0"/>
          <a:stretch/>
        </p:blipFill>
        <p:spPr>
          <a:xfrm>
            <a:off x="685800" y="6097194"/>
            <a:ext cx="333375" cy="457200"/>
          </a:xfrm>
          <a:prstGeom prst="rect">
            <a:avLst/>
          </a:prstGeom>
          <a:noFill/>
          <a:ln>
            <a:noFill/>
          </a:ln>
        </p:spPr>
      </p:pic>
      <p:pic>
        <p:nvPicPr>
          <p:cNvPr id="69" name="Google Shape;69;p1"/>
          <p:cNvPicPr preferRelativeResize="0"/>
          <p:nvPr/>
        </p:nvPicPr>
        <p:blipFill rotWithShape="1">
          <a:blip r:embed="rId10">
            <a:alphaModFix/>
          </a:blip>
          <a:srcRect b="0" l="0" r="0" t="0"/>
          <a:stretch/>
        </p:blipFill>
        <p:spPr>
          <a:xfrm>
            <a:off x="8077200" y="6276975"/>
            <a:ext cx="476250" cy="247650"/>
          </a:xfrm>
          <a:prstGeom prst="rect">
            <a:avLst/>
          </a:prstGeom>
          <a:noFill/>
          <a:ln>
            <a:noFill/>
          </a:ln>
        </p:spPr>
      </p:pic>
      <p:pic>
        <p:nvPicPr>
          <p:cNvPr id="70" name="Google Shape;70;p1"/>
          <p:cNvPicPr preferRelativeResize="0"/>
          <p:nvPr/>
        </p:nvPicPr>
        <p:blipFill rotWithShape="1">
          <a:blip r:embed="rId11">
            <a:alphaModFix/>
          </a:blip>
          <a:srcRect b="0" l="0" r="0" t="0"/>
          <a:stretch/>
        </p:blipFill>
        <p:spPr>
          <a:xfrm>
            <a:off x="6453160" y="1642974"/>
            <a:ext cx="1152600" cy="1152600"/>
          </a:xfrm>
          <a:prstGeom prst="rect">
            <a:avLst/>
          </a:prstGeom>
          <a:noFill/>
          <a:ln>
            <a:noFill/>
          </a:ln>
        </p:spPr>
      </p:pic>
      <p:pic>
        <p:nvPicPr>
          <p:cNvPr id="71" name="Google Shape;71;p1"/>
          <p:cNvPicPr preferRelativeResize="0"/>
          <p:nvPr/>
        </p:nvPicPr>
        <p:blipFill rotWithShape="1">
          <a:blip r:embed="rId12">
            <a:alphaModFix/>
          </a:blip>
          <a:srcRect b="0" l="0" r="0" t="0"/>
          <a:stretch/>
        </p:blipFill>
        <p:spPr>
          <a:xfrm>
            <a:off x="5313918" y="6138918"/>
            <a:ext cx="634921" cy="488889"/>
          </a:xfrm>
          <a:prstGeom prst="rect">
            <a:avLst/>
          </a:prstGeom>
          <a:noFill/>
          <a:ln>
            <a:noFill/>
          </a:ln>
        </p:spPr>
      </p:pic>
      <p:pic>
        <p:nvPicPr>
          <p:cNvPr id="72" name="Google Shape;72;p1"/>
          <p:cNvPicPr preferRelativeResize="0"/>
          <p:nvPr/>
        </p:nvPicPr>
        <p:blipFill rotWithShape="1">
          <a:blip r:embed="rId13">
            <a:alphaModFix/>
          </a:blip>
          <a:srcRect b="0" l="0" r="0" t="0"/>
          <a:stretch/>
        </p:blipFill>
        <p:spPr>
          <a:xfrm>
            <a:off x="2023862" y="6210295"/>
            <a:ext cx="936731" cy="374692"/>
          </a:xfrm>
          <a:prstGeom prst="rect">
            <a:avLst/>
          </a:prstGeom>
          <a:noFill/>
          <a:ln>
            <a:noFill/>
          </a:ln>
        </p:spPr>
      </p:pic>
      <p:pic>
        <p:nvPicPr>
          <p:cNvPr id="73" name="Google Shape;73;p1"/>
          <p:cNvPicPr preferRelativeResize="0"/>
          <p:nvPr/>
        </p:nvPicPr>
        <p:blipFill rotWithShape="1">
          <a:blip r:embed="rId14">
            <a:alphaModFix/>
          </a:blip>
          <a:srcRect b="0" l="0" r="0" t="0"/>
          <a:stretch/>
        </p:blipFill>
        <p:spPr>
          <a:xfrm>
            <a:off x="3647694" y="6084922"/>
            <a:ext cx="634921" cy="558730"/>
          </a:xfrm>
          <a:prstGeom prst="rect">
            <a:avLst/>
          </a:prstGeom>
          <a:noFill/>
          <a:ln>
            <a:noFill/>
          </a:ln>
        </p:spPr>
      </p:pic>
      <p:pic>
        <p:nvPicPr>
          <p:cNvPr id="74" name="Google Shape;74;p1"/>
          <p:cNvPicPr preferRelativeResize="0"/>
          <p:nvPr/>
        </p:nvPicPr>
        <p:blipFill rotWithShape="1">
          <a:blip r:embed="rId15">
            <a:alphaModFix/>
          </a:blip>
          <a:srcRect b="0" l="0" r="0" t="0"/>
          <a:stretch/>
        </p:blipFill>
        <p:spPr>
          <a:xfrm>
            <a:off x="6711989" y="6270657"/>
            <a:ext cx="634921" cy="253968"/>
          </a:xfrm>
          <a:prstGeom prst="rect">
            <a:avLst/>
          </a:prstGeom>
          <a:noFill/>
          <a:ln>
            <a:noFill/>
          </a:ln>
        </p:spPr>
      </p:pic>
      <p:pic>
        <p:nvPicPr>
          <p:cNvPr id="75" name="Google Shape;75;p1"/>
          <p:cNvPicPr preferRelativeResize="0"/>
          <p:nvPr/>
        </p:nvPicPr>
        <p:blipFill rotWithShape="1">
          <a:blip r:embed="rId16">
            <a:alphaModFix/>
          </a:blip>
          <a:srcRect b="0" l="0" r="0" t="0"/>
          <a:stretch/>
        </p:blipFill>
        <p:spPr>
          <a:xfrm>
            <a:off x="7985049" y="3276600"/>
            <a:ext cx="495300" cy="544830"/>
          </a:xfrm>
          <a:prstGeom prst="rect">
            <a:avLst/>
          </a:prstGeom>
          <a:noFill/>
          <a:ln>
            <a:noFill/>
          </a:ln>
        </p:spPr>
      </p:pic>
      <p:pic>
        <p:nvPicPr>
          <p:cNvPr id="76" name="Google Shape;76;p1"/>
          <p:cNvPicPr preferRelativeResize="0"/>
          <p:nvPr/>
        </p:nvPicPr>
        <p:blipFill rotWithShape="1">
          <a:blip r:embed="rId17">
            <a:alphaModFix/>
          </a:blip>
          <a:srcRect b="0" l="0" r="0" t="0"/>
          <a:stretch/>
        </p:blipFill>
        <p:spPr>
          <a:xfrm>
            <a:off x="495701" y="3334473"/>
            <a:ext cx="792545" cy="475527"/>
          </a:xfrm>
          <a:prstGeom prst="rect">
            <a:avLst/>
          </a:prstGeom>
          <a:noFill/>
          <a:ln>
            <a:noFill/>
          </a:ln>
        </p:spPr>
      </p:pic>
      <p:pic>
        <p:nvPicPr>
          <p:cNvPr id="77" name="Google Shape;77;p1"/>
          <p:cNvPicPr preferRelativeResize="0"/>
          <p:nvPr/>
        </p:nvPicPr>
        <p:blipFill rotWithShape="1">
          <a:blip r:embed="rId18">
            <a:alphaModFix/>
          </a:blip>
          <a:srcRect b="0" l="0" r="0" t="0"/>
          <a:stretch/>
        </p:blipFill>
        <p:spPr>
          <a:xfrm>
            <a:off x="584793" y="1744900"/>
            <a:ext cx="614363" cy="614363"/>
          </a:xfrm>
          <a:prstGeom prst="rect">
            <a:avLst/>
          </a:prstGeom>
          <a:noFill/>
          <a:ln>
            <a:noFill/>
          </a:ln>
        </p:spPr>
      </p:pic>
      <p:pic>
        <p:nvPicPr>
          <p:cNvPr id="78" name="Google Shape;78;p1"/>
          <p:cNvPicPr preferRelativeResize="0"/>
          <p:nvPr/>
        </p:nvPicPr>
        <p:blipFill rotWithShape="1">
          <a:blip r:embed="rId19">
            <a:alphaModFix/>
          </a:blip>
          <a:srcRect b="0" l="0" r="0" t="0"/>
          <a:stretch/>
        </p:blipFill>
        <p:spPr>
          <a:xfrm>
            <a:off x="469120" y="4705350"/>
            <a:ext cx="762000" cy="628650"/>
          </a:xfrm>
          <a:prstGeom prst="rect">
            <a:avLst/>
          </a:prstGeom>
          <a:noFill/>
          <a:ln>
            <a:noFill/>
          </a:ln>
        </p:spPr>
      </p:pic>
      <p:pic>
        <p:nvPicPr>
          <p:cNvPr id="79" name="Google Shape;79;p1"/>
          <p:cNvPicPr preferRelativeResize="0"/>
          <p:nvPr/>
        </p:nvPicPr>
        <p:blipFill rotWithShape="1">
          <a:blip r:embed="rId20">
            <a:alphaModFix/>
          </a:blip>
          <a:srcRect b="0" l="0" r="0" t="0"/>
          <a:stretch/>
        </p:blipFill>
        <p:spPr>
          <a:xfrm>
            <a:off x="8000210" y="1916000"/>
            <a:ext cx="563326" cy="512125"/>
          </a:xfrm>
          <a:prstGeom prst="rect">
            <a:avLst/>
          </a:prstGeom>
          <a:noFill/>
          <a:ln>
            <a:noFill/>
          </a:ln>
        </p:spPr>
      </p:pic>
      <p:pic>
        <p:nvPicPr>
          <p:cNvPr id="80" name="Google Shape;80;p1"/>
          <p:cNvPicPr preferRelativeResize="0"/>
          <p:nvPr/>
        </p:nvPicPr>
        <p:blipFill rotWithShape="1">
          <a:blip r:embed="rId21">
            <a:alphaModFix/>
          </a:blip>
          <a:srcRect b="0" l="0" r="0" t="0"/>
          <a:stretch/>
        </p:blipFill>
        <p:spPr>
          <a:xfrm>
            <a:off x="7964400" y="4731739"/>
            <a:ext cx="634925" cy="634925"/>
          </a:xfrm>
          <a:prstGeom prst="rect">
            <a:avLst/>
          </a:prstGeom>
          <a:noFill/>
          <a:ln>
            <a:noFill/>
          </a:ln>
        </p:spPr>
      </p:pic>
      <p:pic>
        <p:nvPicPr>
          <p:cNvPr id="81" name="Google Shape;81;p1" title="discord.png"/>
          <p:cNvPicPr preferRelativeResize="0"/>
          <p:nvPr/>
        </p:nvPicPr>
        <p:blipFill>
          <a:blip r:embed="rId22">
            <a:alphaModFix/>
          </a:blip>
          <a:stretch>
            <a:fillRect/>
          </a:stretch>
        </p:blipFill>
        <p:spPr>
          <a:xfrm>
            <a:off x="1481215" y="2755224"/>
            <a:ext cx="2883731" cy="2883731"/>
          </a:xfrm>
          <a:prstGeom prst="rect">
            <a:avLst/>
          </a:prstGeom>
          <a:noFill/>
          <a:ln>
            <a:noFill/>
          </a:ln>
        </p:spPr>
      </p:pic>
      <p:sp>
        <p:nvSpPr>
          <p:cNvPr id="82" name="Google Shape;82;p1"/>
          <p:cNvSpPr txBox="1"/>
          <p:nvPr/>
        </p:nvSpPr>
        <p:spPr>
          <a:xfrm>
            <a:off x="1947450" y="5711900"/>
            <a:ext cx="60171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800">
                <a:solidFill>
                  <a:schemeClr val="dk2"/>
                </a:solidFill>
              </a:rPr>
              <a:t>TGC Discord                </a:t>
            </a:r>
            <a:r>
              <a:rPr lang="en-US" sz="1800">
                <a:solidFill>
                  <a:schemeClr val="dk2"/>
                </a:solidFill>
              </a:rPr>
              <a:t>NAIGC Email Announcement List</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pic>
        <p:nvPicPr>
          <p:cNvPr id="83" name="Google Shape;83;p1" title="naigc.png"/>
          <p:cNvPicPr preferRelativeResize="0"/>
          <p:nvPr/>
        </p:nvPicPr>
        <p:blipFill>
          <a:blip r:embed="rId23">
            <a:alphaModFix/>
          </a:blip>
          <a:stretch>
            <a:fillRect/>
          </a:stretch>
        </p:blipFill>
        <p:spPr>
          <a:xfrm>
            <a:off x="4517350" y="2795575"/>
            <a:ext cx="2763896" cy="27639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35" name="Shape 135"/>
        <p:cNvGrpSpPr/>
        <p:nvPr/>
      </p:nvGrpSpPr>
      <p:grpSpPr>
        <a:xfrm>
          <a:off x="0" y="0"/>
          <a:ext cx="0" cy="0"/>
          <a:chOff x="0" y="0"/>
          <a:chExt cx="0" cy="0"/>
        </a:xfrm>
      </p:grpSpPr>
      <p:sp>
        <p:nvSpPr>
          <p:cNvPr id="136" name="Google Shape;136;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2800"/>
              <a:buNone/>
            </a:pPr>
            <a:r>
              <a:rPr b="0" i="0" lang="en-US" sz="4400" u="none" strike="noStrike">
                <a:solidFill>
                  <a:srgbClr val="FFFFFF"/>
                </a:solidFill>
                <a:latin typeface="Calibri"/>
                <a:ea typeface="Calibri"/>
                <a:cs typeface="Calibri"/>
                <a:sym typeface="Calibri"/>
              </a:rPr>
              <a:t>Proposed Constitutional Changes</a:t>
            </a:r>
            <a:endParaRPr/>
          </a:p>
        </p:txBody>
      </p:sp>
      <p:sp>
        <p:nvSpPr>
          <p:cNvPr id="137" name="Google Shape;137;p12"/>
          <p:cNvSpPr txBox="1"/>
          <p:nvPr>
            <p:ph idx="1" type="body"/>
          </p:nvPr>
        </p:nvSpPr>
        <p:spPr>
          <a:xfrm>
            <a:off x="457200" y="1190700"/>
            <a:ext cx="8229600" cy="4935600"/>
          </a:xfrm>
          <a:prstGeom prst="rect">
            <a:avLst/>
          </a:prstGeom>
          <a:noFill/>
          <a:ln>
            <a:noFill/>
          </a:ln>
        </p:spPr>
        <p:txBody>
          <a:bodyPr anchorCtr="0" anchor="t" bIns="45700" lIns="91425" spcFirstLastPara="1" rIns="91425" wrap="square" tIns="45700">
            <a:noAutofit/>
          </a:bodyPr>
          <a:lstStyle/>
          <a:p>
            <a:pPr indent="-361950" lvl="0" marL="457200" rtl="0" algn="l">
              <a:lnSpc>
                <a:spcPct val="115000"/>
              </a:lnSpc>
              <a:spcBef>
                <a:spcPts val="640"/>
              </a:spcBef>
              <a:spcAft>
                <a:spcPts val="0"/>
              </a:spcAft>
              <a:buClr>
                <a:schemeClr val="lt1"/>
              </a:buClr>
              <a:buSzPts val="2100"/>
              <a:buChar char="•"/>
            </a:pPr>
            <a:r>
              <a:rPr lang="en-US" sz="2100">
                <a:solidFill>
                  <a:schemeClr val="lt1"/>
                </a:solidFill>
              </a:rPr>
              <a:t>Adjust meet deadlines in a way that makes host requirements actually possible</a:t>
            </a:r>
            <a:endParaRPr sz="2100">
              <a:solidFill>
                <a:schemeClr val="lt1"/>
              </a:solidFill>
            </a:endParaRPr>
          </a:p>
          <a:p>
            <a:pPr indent="-361950" lvl="0" marL="457200" rtl="0" algn="l">
              <a:lnSpc>
                <a:spcPct val="115000"/>
              </a:lnSpc>
              <a:spcBef>
                <a:spcPts val="640"/>
              </a:spcBef>
              <a:spcAft>
                <a:spcPts val="0"/>
              </a:spcAft>
              <a:buClr>
                <a:schemeClr val="lt1"/>
              </a:buClr>
              <a:buSzPts val="2100"/>
              <a:buChar char="•"/>
            </a:pPr>
            <a:r>
              <a:rPr lang="en-US" sz="2100">
                <a:solidFill>
                  <a:schemeClr val="lt1"/>
                </a:solidFill>
              </a:rPr>
              <a:t>Raise team fee to $15</a:t>
            </a:r>
            <a:endParaRPr sz="2100">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7">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41" name="Shape 141"/>
        <p:cNvGrpSpPr/>
        <p:nvPr/>
      </p:nvGrpSpPr>
      <p:grpSpPr>
        <a:xfrm>
          <a:off x="0" y="0"/>
          <a:ext cx="0" cy="0"/>
          <a:chOff x="0" y="0"/>
          <a:chExt cx="0" cy="0"/>
        </a:xfrm>
      </p:grpSpPr>
      <p:sp>
        <p:nvSpPr>
          <p:cNvPr id="142" name="Google Shape;142;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Rules about deadlines</a:t>
            </a:r>
            <a:endParaRPr>
              <a:solidFill>
                <a:srgbClr val="FFFFFF"/>
              </a:solidFill>
            </a:endParaRPr>
          </a:p>
        </p:txBody>
      </p:sp>
      <p:sp>
        <p:nvSpPr>
          <p:cNvPr id="143" name="Google Shape;143;p1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0" lvl="0" marL="25400" rtl="0" algn="l">
              <a:spcBef>
                <a:spcPts val="640"/>
              </a:spcBef>
              <a:spcAft>
                <a:spcPts val="0"/>
              </a:spcAft>
              <a:buClr>
                <a:schemeClr val="dk1"/>
              </a:buClr>
              <a:buSzPts val="3200"/>
              <a:buFont typeface="Arial"/>
              <a:buNone/>
            </a:pPr>
            <a:r>
              <a:rPr lang="en-US" sz="2400">
                <a:solidFill>
                  <a:schemeClr val="lt1"/>
                </a:solidFill>
              </a:rPr>
              <a:t>Article 6.3:</a:t>
            </a:r>
            <a:endParaRPr sz="800">
              <a:solidFill>
                <a:schemeClr val="lt1"/>
              </a:solidFill>
            </a:endParaRPr>
          </a:p>
          <a:p>
            <a:pPr indent="0" lvl="0" marL="0" rtl="0" algn="l">
              <a:lnSpc>
                <a:spcPct val="115000"/>
              </a:lnSpc>
              <a:spcBef>
                <a:spcPts val="0"/>
              </a:spcBef>
              <a:spcAft>
                <a:spcPts val="0"/>
              </a:spcAft>
              <a:buSzPts val="1100"/>
              <a:buNone/>
            </a:pPr>
            <a:r>
              <a:rPr lang="en-US" sz="1300">
                <a:solidFill>
                  <a:schemeClr val="lt1"/>
                </a:solidFill>
              </a:rPr>
              <a:t>The Meet Host must contact teams </a:t>
            </a:r>
            <a:r>
              <a:rPr lang="en-US" sz="1300">
                <a:solidFill>
                  <a:schemeClr val="lt1"/>
                </a:solidFill>
                <a:highlight>
                  <a:srgbClr val="FF9900"/>
                </a:highlight>
              </a:rPr>
              <a:t>four weeks</a:t>
            </a:r>
            <a:r>
              <a:rPr lang="en-US" sz="1300">
                <a:solidFill>
                  <a:schemeClr val="lt1"/>
                </a:solidFill>
              </a:rPr>
              <a:t> prior to the competition concerning meet organization (including specific competitor limitations that will be imposed). Any exceptions or modifications to these rules may be permitted with the agreement of all teams concerned. If the Meet Host fails to contact teams at least  </a:t>
            </a:r>
            <a:r>
              <a:rPr lang="en-US" sz="1300">
                <a:solidFill>
                  <a:schemeClr val="lt1"/>
                </a:solidFill>
                <a:highlight>
                  <a:srgbClr val="FF9900"/>
                </a:highlight>
              </a:rPr>
              <a:t>four weeks</a:t>
            </a:r>
            <a:r>
              <a:rPr lang="en-US" sz="1300">
                <a:solidFill>
                  <a:schemeClr val="lt1"/>
                </a:solidFill>
              </a:rPr>
              <a:t> prior to the competition, late fees will be waived for that competition.</a:t>
            </a:r>
            <a:endParaRPr sz="1300">
              <a:solidFill>
                <a:schemeClr val="lt1"/>
              </a:solidFill>
            </a:endParaRPr>
          </a:p>
          <a:p>
            <a:pPr indent="0" lvl="0" marL="0" rtl="0" algn="l">
              <a:lnSpc>
                <a:spcPct val="115000"/>
              </a:lnSpc>
              <a:spcBef>
                <a:spcPts val="0"/>
              </a:spcBef>
              <a:spcAft>
                <a:spcPts val="0"/>
              </a:spcAft>
              <a:buSzPts val="1100"/>
              <a:buNone/>
            </a:pPr>
            <a:r>
              <a:t/>
            </a:r>
            <a:endParaRPr sz="2400">
              <a:solidFill>
                <a:schemeClr val="lt1"/>
              </a:solidFill>
            </a:endParaRPr>
          </a:p>
          <a:p>
            <a:pPr indent="0" lvl="0" marL="0" rtl="0" algn="l">
              <a:lnSpc>
                <a:spcPct val="115000"/>
              </a:lnSpc>
              <a:spcBef>
                <a:spcPts val="0"/>
              </a:spcBef>
              <a:spcAft>
                <a:spcPts val="0"/>
              </a:spcAft>
              <a:buSzPts val="1100"/>
              <a:buNone/>
            </a:pPr>
            <a:r>
              <a:rPr i="0" lang="en-US" sz="2400" u="none" cap="none" strike="noStrike">
                <a:solidFill>
                  <a:schemeClr val="lt1"/>
                </a:solidFill>
              </a:rPr>
              <a:t>Article 6.4:</a:t>
            </a:r>
            <a:endParaRPr/>
          </a:p>
          <a:p>
            <a:pPr indent="0" lvl="0" marL="25400" rtl="0" algn="l">
              <a:lnSpc>
                <a:spcPct val="115000"/>
              </a:lnSpc>
              <a:spcBef>
                <a:spcPts val="640"/>
              </a:spcBef>
              <a:spcAft>
                <a:spcPts val="0"/>
              </a:spcAft>
              <a:buSzPts val="3200"/>
              <a:buNone/>
            </a:pPr>
            <a:r>
              <a:rPr lang="en-US" sz="1150">
                <a:solidFill>
                  <a:schemeClr val="lt1"/>
                </a:solidFill>
              </a:rPr>
              <a:t>i) Attendees must register </a:t>
            </a:r>
            <a:r>
              <a:rPr lang="en-US" sz="1150">
                <a:solidFill>
                  <a:srgbClr val="FFFFFF"/>
                </a:solidFill>
                <a:highlight>
                  <a:srgbClr val="FF9900"/>
                </a:highlight>
              </a:rPr>
              <a:t>three</a:t>
            </a:r>
            <a:r>
              <a:rPr lang="en-US" sz="1150">
                <a:solidFill>
                  <a:schemeClr val="lt1"/>
                </a:solidFill>
              </a:rPr>
              <a:t> weeks prior to the competition to avoid being charged a late fee. After</a:t>
            </a:r>
            <a:r>
              <a:rPr lang="en-US" sz="1150">
                <a:solidFill>
                  <a:schemeClr val="lt1"/>
                </a:solidFill>
                <a:highlight>
                  <a:srgbClr val="FF9900"/>
                </a:highlight>
              </a:rPr>
              <a:t> three</a:t>
            </a:r>
            <a:r>
              <a:rPr lang="en-US" sz="1150">
                <a:solidFill>
                  <a:schemeClr val="lt1"/>
                </a:solidFill>
              </a:rPr>
              <a:t> weeks prior, a $10 per competitor late fee will be imposed. One week prior to the competition, registration is closed, and additional entries will only be allowed at the discretion of the Meet Host.</a:t>
            </a:r>
            <a:endParaRPr sz="3300"/>
          </a:p>
          <a:p>
            <a:pPr indent="0" lvl="0" marL="25400" rtl="0" algn="l">
              <a:lnSpc>
                <a:spcPct val="115000"/>
              </a:lnSpc>
              <a:spcBef>
                <a:spcPts val="640"/>
              </a:spcBef>
              <a:spcAft>
                <a:spcPts val="0"/>
              </a:spcAft>
              <a:buSzPts val="3200"/>
              <a:buNone/>
            </a:pPr>
            <a:r>
              <a:rPr lang="en-US" sz="1150">
                <a:solidFill>
                  <a:schemeClr val="lt1"/>
                </a:solidFill>
              </a:rPr>
              <a:t>ii) For all TGC meets except Conference Championships, there will be an entry fee of $15.00 per individual competitor and an additional </a:t>
            </a:r>
            <a:r>
              <a:rPr lang="en-US" sz="1150">
                <a:solidFill>
                  <a:schemeClr val="lt1"/>
                </a:solidFill>
                <a:highlight>
                  <a:srgbClr val="FF9900"/>
                </a:highlight>
              </a:rPr>
              <a:t>$15.00</a:t>
            </a:r>
            <a:r>
              <a:rPr lang="en-US" sz="1150">
                <a:solidFill>
                  <a:schemeClr val="lt1"/>
                </a:solidFill>
              </a:rPr>
              <a:t> per team. Participants’ rosters are due three weeks prior to the competition, and entry fees will be charged based on this roster. </a:t>
            </a:r>
            <a:endParaRPr sz="3300"/>
          </a:p>
          <a:p>
            <a:pPr indent="0" lvl="0" marL="25400" rtl="0" algn="l">
              <a:lnSpc>
                <a:spcPct val="115000"/>
              </a:lnSpc>
              <a:spcBef>
                <a:spcPts val="640"/>
              </a:spcBef>
              <a:spcAft>
                <a:spcPts val="0"/>
              </a:spcAft>
              <a:buSzPts val="3200"/>
              <a:buNone/>
            </a:pPr>
            <a:r>
              <a:rPr lang="en-US" sz="1150">
                <a:solidFill>
                  <a:schemeClr val="lt1"/>
                </a:solidFill>
              </a:rPr>
              <a:t>iii) For the Conference Championships, $20.00 per individual competitor will be charged by the host school. An additional $20.00 per team will be charged for those Clubs entering the team  competition. All entry fees will be paid to the Meet Host unless otherwise directed by the Meet Director. The TGC will charge an additional $10 per gymnast based on the rosters submitted </a:t>
            </a:r>
            <a:r>
              <a:rPr lang="en-US" sz="1150">
                <a:solidFill>
                  <a:schemeClr val="lt1"/>
                </a:solidFill>
                <a:highlight>
                  <a:srgbClr val="FF9900"/>
                </a:highlight>
              </a:rPr>
              <a:t> three</a:t>
            </a:r>
            <a:r>
              <a:rPr lang="en-US" sz="1150">
                <a:solidFill>
                  <a:schemeClr val="lt1"/>
                </a:solidFill>
              </a:rPr>
              <a:t>weeks prior to the competition.</a:t>
            </a:r>
            <a:endParaRPr sz="3300"/>
          </a:p>
          <a:p>
            <a:pPr indent="0" lvl="0" marL="25400" rtl="0" algn="l">
              <a:lnSpc>
                <a:spcPct val="115000"/>
              </a:lnSpc>
              <a:spcBef>
                <a:spcPts val="640"/>
              </a:spcBef>
              <a:spcAft>
                <a:spcPts val="0"/>
              </a:spcAft>
              <a:buSzPts val="3200"/>
              <a:buNone/>
            </a:pPr>
            <a:r>
              <a:rPr lang="en-US" sz="1150">
                <a:solidFill>
                  <a:schemeClr val="lt1"/>
                </a:solidFill>
              </a:rPr>
              <a:t>iv) If after the registration deadline, an individual open athlete or member(s) of a Club are no longer able to compete, it is the responsibility of the individual open athlete or Club to contact the Meet Host.</a:t>
            </a:r>
            <a:endParaRPr sz="3300"/>
          </a:p>
          <a:p>
            <a:pPr indent="0" lvl="0" marL="25400" rtl="0" algn="l">
              <a:lnSpc>
                <a:spcPct val="115000"/>
              </a:lnSpc>
              <a:spcBef>
                <a:spcPts val="640"/>
              </a:spcBef>
              <a:spcAft>
                <a:spcPts val="0"/>
              </a:spcAft>
              <a:buSzPts val="3200"/>
              <a:buNone/>
            </a:pPr>
            <a:br>
              <a:rPr lang="en-US" sz="800">
                <a:solidFill>
                  <a:schemeClr val="lt1"/>
                </a:solidFill>
              </a:rPr>
            </a:br>
            <a:endParaRPr i="0" sz="800" u="none" cap="none" strike="noStrike">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47" name="Shape 147"/>
        <p:cNvGrpSpPr/>
        <p:nvPr/>
      </p:nvGrpSpPr>
      <p:grpSpPr>
        <a:xfrm>
          <a:off x="0" y="0"/>
          <a:ext cx="0" cy="0"/>
          <a:chOff x="0" y="0"/>
          <a:chExt cx="0" cy="0"/>
        </a:xfrm>
      </p:grpSpPr>
      <p:sp>
        <p:nvSpPr>
          <p:cNvPr id="148" name="Google Shape;148;g39b59e2aa49_0_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2800"/>
              <a:buNone/>
            </a:pPr>
            <a:r>
              <a:rPr b="0" i="0" lang="en-US" sz="4400" u="none" strike="noStrike">
                <a:solidFill>
                  <a:srgbClr val="FFFFFF"/>
                </a:solidFill>
                <a:latin typeface="Calibri"/>
                <a:ea typeface="Calibri"/>
                <a:cs typeface="Calibri"/>
                <a:sym typeface="Calibri"/>
              </a:rPr>
              <a:t>Proposed Constitutional Changes</a:t>
            </a:r>
            <a:endParaRPr/>
          </a:p>
        </p:txBody>
      </p:sp>
      <p:sp>
        <p:nvSpPr>
          <p:cNvPr id="149" name="Google Shape;149;g39b59e2aa49_0_4"/>
          <p:cNvSpPr txBox="1"/>
          <p:nvPr>
            <p:ph idx="1" type="body"/>
          </p:nvPr>
        </p:nvSpPr>
        <p:spPr>
          <a:xfrm>
            <a:off x="457200" y="1190700"/>
            <a:ext cx="8229600" cy="4935600"/>
          </a:xfrm>
          <a:prstGeom prst="rect">
            <a:avLst/>
          </a:prstGeom>
          <a:noFill/>
          <a:ln>
            <a:noFill/>
          </a:ln>
        </p:spPr>
        <p:txBody>
          <a:bodyPr anchorCtr="0" anchor="t" bIns="45700" lIns="91425" spcFirstLastPara="1" rIns="91425" wrap="square" tIns="45700">
            <a:noAutofit/>
          </a:bodyPr>
          <a:lstStyle/>
          <a:p>
            <a:pPr indent="-361950" lvl="0" marL="457200" rtl="0" algn="l">
              <a:lnSpc>
                <a:spcPct val="115000"/>
              </a:lnSpc>
              <a:spcBef>
                <a:spcPts val="640"/>
              </a:spcBef>
              <a:spcAft>
                <a:spcPts val="0"/>
              </a:spcAft>
              <a:buClr>
                <a:schemeClr val="lt1"/>
              </a:buClr>
              <a:buSzPts val="2100"/>
              <a:buChar char="•"/>
            </a:pPr>
            <a:r>
              <a:rPr lang="en-US" sz="2100">
                <a:solidFill>
                  <a:schemeClr val="lt1"/>
                </a:solidFill>
              </a:rPr>
              <a:t>Add 1.99% + $0.49 processing fee</a:t>
            </a:r>
            <a:endParaRPr sz="2100">
              <a:solidFill>
                <a:schemeClr val="lt1"/>
              </a:solidFill>
            </a:endParaRPr>
          </a:p>
          <a:p>
            <a:pPr indent="-361950" lvl="0" marL="457200" rtl="0" algn="l">
              <a:lnSpc>
                <a:spcPct val="115000"/>
              </a:lnSpc>
              <a:spcBef>
                <a:spcPts val="640"/>
              </a:spcBef>
              <a:spcAft>
                <a:spcPts val="0"/>
              </a:spcAft>
              <a:buClr>
                <a:schemeClr val="lt1"/>
              </a:buClr>
              <a:buSzPts val="2100"/>
              <a:buChar char="•"/>
            </a:pPr>
            <a:r>
              <a:rPr lang="en-US" sz="2100">
                <a:solidFill>
                  <a:schemeClr val="lt1"/>
                </a:solidFill>
              </a:rPr>
              <a:t>Change NCAA to GYMACT to match NAIGC</a:t>
            </a:r>
            <a:endParaRPr sz="2100">
              <a:solidFill>
                <a:schemeClr val="lt1"/>
              </a:solidFill>
            </a:endParaRPr>
          </a:p>
          <a:p>
            <a:pPr indent="-361950" lvl="0" marL="457200" rtl="0" algn="l">
              <a:lnSpc>
                <a:spcPct val="115000"/>
              </a:lnSpc>
              <a:spcBef>
                <a:spcPts val="640"/>
              </a:spcBef>
              <a:spcAft>
                <a:spcPts val="0"/>
              </a:spcAft>
              <a:buClr>
                <a:schemeClr val="lt1"/>
              </a:buClr>
              <a:buSzPts val="2100"/>
              <a:buChar char="•"/>
            </a:pPr>
            <a:r>
              <a:rPr lang="en-US" sz="2100">
                <a:solidFill>
                  <a:schemeClr val="lt1"/>
                </a:solidFill>
              </a:rPr>
              <a:t>Discussion of definitions of open club and open team, college team / discuss history of rules changes</a:t>
            </a:r>
            <a:endParaRPr sz="2100">
              <a:solidFill>
                <a:schemeClr val="lt1"/>
              </a:solidFill>
            </a:endParaRPr>
          </a:p>
          <a:p>
            <a:pPr indent="-361950" lvl="0" marL="457200" rtl="0" algn="l">
              <a:lnSpc>
                <a:spcPct val="115000"/>
              </a:lnSpc>
              <a:spcBef>
                <a:spcPts val="640"/>
              </a:spcBef>
              <a:spcAft>
                <a:spcPts val="0"/>
              </a:spcAft>
              <a:buClr>
                <a:schemeClr val="lt1"/>
              </a:buClr>
              <a:buSzPts val="2100"/>
              <a:buChar char="•"/>
            </a:pPr>
            <a:r>
              <a:rPr lang="en-US" sz="2100">
                <a:solidFill>
                  <a:schemeClr val="lt1"/>
                </a:solidFill>
              </a:rPr>
              <a:t>Non-student club definitions, representation and voting</a:t>
            </a:r>
            <a:endParaRPr sz="2100">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9">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53" name="Shape 153"/>
        <p:cNvGrpSpPr/>
        <p:nvPr/>
      </p:nvGrpSpPr>
      <p:grpSpPr>
        <a:xfrm>
          <a:off x="0" y="0"/>
          <a:ext cx="0" cy="0"/>
          <a:chOff x="0" y="0"/>
          <a:chExt cx="0" cy="0"/>
        </a:xfrm>
      </p:grpSpPr>
      <p:sp>
        <p:nvSpPr>
          <p:cNvPr id="154" name="Google Shape;154;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b="0" i="0" lang="en-US" sz="4400" u="none" cap="none" strike="noStrike">
                <a:solidFill>
                  <a:srgbClr val="FFFFFF"/>
                </a:solidFill>
                <a:latin typeface="Calibri"/>
                <a:ea typeface="Calibri"/>
                <a:cs typeface="Calibri"/>
                <a:sym typeface="Calibri"/>
              </a:rPr>
              <a:t>Any New Rules?</a:t>
            </a:r>
            <a:endParaRPr>
              <a:solidFill>
                <a:srgbClr val="FFFFFF"/>
              </a:solidFill>
            </a:endParaRPr>
          </a:p>
        </p:txBody>
      </p:sp>
      <p:sp>
        <p:nvSpPr>
          <p:cNvPr id="155" name="Google Shape;155;p1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100"/>
              <a:buNone/>
            </a:pPr>
            <a:r>
              <a:rPr lang="en-US" sz="2200">
                <a:solidFill>
                  <a:schemeClr val="lt1"/>
                </a:solidFill>
              </a:rPr>
              <a:t>Any other proposals?</a:t>
            </a:r>
            <a:endParaRPr sz="2200">
              <a:solidFill>
                <a:schemeClr val="lt1"/>
              </a:solidFill>
            </a:endParaRPr>
          </a:p>
          <a:p>
            <a:pPr indent="-336550" lvl="0" marL="457200" rtl="0" algn="l">
              <a:lnSpc>
                <a:spcPct val="115000"/>
              </a:lnSpc>
              <a:spcBef>
                <a:spcPts val="0"/>
              </a:spcBef>
              <a:spcAft>
                <a:spcPts val="0"/>
              </a:spcAft>
              <a:buClr>
                <a:schemeClr val="lt1"/>
              </a:buClr>
              <a:buSzPts val="1700"/>
              <a:buFont typeface="Times New Roman"/>
              <a:buChar char="●"/>
            </a:pPr>
            <a:r>
              <a:rPr lang="en-US" sz="2200">
                <a:solidFill>
                  <a:schemeClr val="lt1"/>
                </a:solidFill>
              </a:rPr>
              <a:t>Omitting a level?</a:t>
            </a:r>
            <a:endParaRPr sz="2200">
              <a:solidFill>
                <a:schemeClr val="lt1"/>
              </a:solidFill>
            </a:endParaRPr>
          </a:p>
          <a:p>
            <a:pPr indent="-336550" lvl="0" marL="457200" rtl="0" algn="l">
              <a:lnSpc>
                <a:spcPct val="115000"/>
              </a:lnSpc>
              <a:spcBef>
                <a:spcPts val="0"/>
              </a:spcBef>
              <a:spcAft>
                <a:spcPts val="0"/>
              </a:spcAft>
              <a:buClr>
                <a:schemeClr val="lt1"/>
              </a:buClr>
              <a:buSzPts val="1700"/>
              <a:buFont typeface="Times New Roman"/>
              <a:buChar char="●"/>
            </a:pPr>
            <a:r>
              <a:rPr lang="en-US" sz="2200">
                <a:solidFill>
                  <a:schemeClr val="lt1"/>
                </a:solidFill>
              </a:rPr>
              <a:t>Further limiting competitors?</a:t>
            </a:r>
            <a:endParaRPr sz="2200">
              <a:solidFill>
                <a:schemeClr val="lt1"/>
              </a:solidFill>
            </a:endParaRPr>
          </a:p>
          <a:p>
            <a:pPr indent="-336550" lvl="0" marL="457200" rtl="0" algn="l">
              <a:lnSpc>
                <a:spcPct val="115000"/>
              </a:lnSpc>
              <a:spcBef>
                <a:spcPts val="0"/>
              </a:spcBef>
              <a:spcAft>
                <a:spcPts val="0"/>
              </a:spcAft>
              <a:buClr>
                <a:schemeClr val="lt1"/>
              </a:buClr>
              <a:buSzPts val="1700"/>
              <a:buFont typeface="Times New Roman"/>
              <a:buChar char="●"/>
            </a:pPr>
            <a:r>
              <a:rPr lang="en-US" sz="2200">
                <a:solidFill>
                  <a:schemeClr val="lt1"/>
                </a:solidFill>
              </a:rPr>
              <a:t>Person designated to check that teams are moving along correctly?</a:t>
            </a:r>
            <a:endParaRPr sz="2200">
              <a:solidFill>
                <a:schemeClr val="lt1"/>
              </a:solidFill>
            </a:endParaRPr>
          </a:p>
          <a:p>
            <a:pPr indent="-336550" lvl="0" marL="457200" rtl="0" algn="l">
              <a:lnSpc>
                <a:spcPct val="115000"/>
              </a:lnSpc>
              <a:spcBef>
                <a:spcPts val="0"/>
              </a:spcBef>
              <a:spcAft>
                <a:spcPts val="0"/>
              </a:spcAft>
              <a:buClr>
                <a:schemeClr val="lt1"/>
              </a:buClr>
              <a:buSzPts val="1700"/>
              <a:buFont typeface="Times New Roman"/>
              <a:buChar char="●"/>
            </a:pPr>
            <a:r>
              <a:rPr lang="en-US" sz="2200">
                <a:solidFill>
                  <a:schemeClr val="lt1"/>
                </a:solidFill>
              </a:rPr>
              <a:t>Limiting number of teams?</a:t>
            </a:r>
            <a:endParaRPr sz="2200">
              <a:solidFill>
                <a:schemeClr val="lt1"/>
              </a:solidFill>
            </a:endParaRPr>
          </a:p>
          <a:p>
            <a:pPr indent="-336550" lvl="0" marL="457200" rtl="0" algn="l">
              <a:lnSpc>
                <a:spcPct val="115000"/>
              </a:lnSpc>
              <a:spcBef>
                <a:spcPts val="0"/>
              </a:spcBef>
              <a:spcAft>
                <a:spcPts val="0"/>
              </a:spcAft>
              <a:buClr>
                <a:schemeClr val="lt1"/>
              </a:buClr>
              <a:buSzPts val="1700"/>
              <a:buFont typeface="Times New Roman"/>
              <a:buChar char="●"/>
            </a:pPr>
            <a:r>
              <a:rPr lang="en-US" sz="2200">
                <a:solidFill>
                  <a:schemeClr val="lt1"/>
                </a:solidFill>
              </a:rPr>
              <a:t>Have MAG compete Floor and Vault between women’s sessions (~1-1.5 hours)?</a:t>
            </a:r>
            <a:endParaRPr sz="2200">
              <a:solidFill>
                <a:schemeClr val="lt1"/>
              </a:solidFill>
            </a:endParaRPr>
          </a:p>
          <a:p>
            <a:pPr indent="-368300" lvl="0" marL="457200" rtl="0" algn="l">
              <a:lnSpc>
                <a:spcPct val="115000"/>
              </a:lnSpc>
              <a:spcBef>
                <a:spcPts val="0"/>
              </a:spcBef>
              <a:spcAft>
                <a:spcPts val="0"/>
              </a:spcAft>
              <a:buClr>
                <a:schemeClr val="lt1"/>
              </a:buClr>
              <a:buSzPts val="2200"/>
              <a:buChar char="●"/>
            </a:pPr>
            <a:r>
              <a:rPr lang="en-US" sz="2200">
                <a:solidFill>
                  <a:schemeClr val="lt1"/>
                </a:solidFill>
              </a:rPr>
              <a:t>More 3 session meets? Allows more decathletes to compete given levels</a:t>
            </a:r>
            <a:endParaRPr sz="2200">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5">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59" name="Shape 159"/>
        <p:cNvGrpSpPr/>
        <p:nvPr/>
      </p:nvGrpSpPr>
      <p:grpSpPr>
        <a:xfrm>
          <a:off x="0" y="0"/>
          <a:ext cx="0" cy="0"/>
          <a:chOff x="0" y="0"/>
          <a:chExt cx="0" cy="0"/>
        </a:xfrm>
      </p:grpSpPr>
      <p:sp>
        <p:nvSpPr>
          <p:cNvPr id="160" name="Google Shape;160;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Proposed 2024-2025 Budget</a:t>
            </a:r>
            <a:endParaRPr>
              <a:solidFill>
                <a:srgbClr val="FFFFFF"/>
              </a:solidFill>
            </a:endParaRPr>
          </a:p>
        </p:txBody>
      </p:sp>
      <p:sp>
        <p:nvSpPr>
          <p:cNvPr id="161" name="Google Shape;161;p15"/>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81000" lvl="0" marL="457200" rtl="0" algn="l">
              <a:lnSpc>
                <a:spcPct val="115000"/>
              </a:lnSpc>
              <a:spcBef>
                <a:spcPts val="0"/>
              </a:spcBef>
              <a:spcAft>
                <a:spcPts val="0"/>
              </a:spcAft>
              <a:buClr>
                <a:srgbClr val="FFFFFF"/>
              </a:buClr>
              <a:buSzPts val="2400"/>
              <a:buChar char="-"/>
            </a:pPr>
            <a:r>
              <a:rPr lang="en-US" sz="2400">
                <a:solidFill>
                  <a:srgbClr val="FFFFFF"/>
                </a:solidFill>
              </a:rPr>
              <a:t>Domain name and website: -$80</a:t>
            </a:r>
            <a:endParaRPr sz="2400"/>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TGC Shirts: roughly break even</a:t>
            </a:r>
            <a:endParaRPr sz="2400"/>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Fall Clinic: roughly break even</a:t>
            </a:r>
            <a:endParaRPr i="0" sz="2400" u="none" cap="none" strike="noStrike">
              <a:solidFill>
                <a:srgbClr val="FFFFFF"/>
              </a:solidFill>
            </a:endParaRPr>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TGC fees: ~+1500</a:t>
            </a:r>
            <a:endParaRPr sz="2400">
              <a:solidFill>
                <a:srgbClr val="FFFFFF"/>
              </a:solidFill>
            </a:endParaRPr>
          </a:p>
          <a:p>
            <a:pPr indent="0" lvl="0" marL="0" rtl="0" algn="l">
              <a:lnSpc>
                <a:spcPct val="115000"/>
              </a:lnSpc>
              <a:spcBef>
                <a:spcPts val="0"/>
              </a:spcBef>
              <a:spcAft>
                <a:spcPts val="0"/>
              </a:spcAft>
              <a:buSzPts val="3200"/>
              <a:buNone/>
            </a:pPr>
            <a:r>
              <a:t/>
            </a:r>
            <a:endParaRPr sz="2400">
              <a:solidFill>
                <a:srgbClr val="FFFFFF"/>
              </a:solidFill>
            </a:endParaRPr>
          </a:p>
          <a:p>
            <a:pPr indent="0" lvl="0" marL="0" rtl="0" algn="l">
              <a:lnSpc>
                <a:spcPct val="115000"/>
              </a:lnSpc>
              <a:spcBef>
                <a:spcPts val="0"/>
              </a:spcBef>
              <a:spcAft>
                <a:spcPts val="0"/>
              </a:spcAft>
              <a:buSzPts val="3200"/>
              <a:buNone/>
            </a:pPr>
            <a:r>
              <a:rPr lang="en-US" sz="2400">
                <a:solidFill>
                  <a:srgbClr val="FFFFFF"/>
                </a:solidFill>
              </a:rPr>
              <a:t>Currently we have ~$6000 once we get outstanding payments</a:t>
            </a:r>
            <a:endParaRPr sz="2400">
              <a:solidFill>
                <a:srgbClr val="FFFFFF"/>
              </a:solidFill>
            </a:endParaRPr>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Need a buffer around $2k for shirts</a:t>
            </a:r>
            <a:endParaRPr sz="2400">
              <a:solidFill>
                <a:srgbClr val="FFFFFF"/>
              </a:solidFill>
            </a:endParaRPr>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In theory, most annual profit would cover subsidizing clinic</a:t>
            </a:r>
            <a:endParaRPr sz="2400">
              <a:solidFill>
                <a:srgbClr val="FFFFFF"/>
              </a:solidFill>
            </a:endParaRPr>
          </a:p>
          <a:p>
            <a:pPr indent="-381000" lvl="0" marL="457200" rtl="0" algn="l">
              <a:lnSpc>
                <a:spcPct val="115000"/>
              </a:lnSpc>
              <a:spcBef>
                <a:spcPts val="0"/>
              </a:spcBef>
              <a:spcAft>
                <a:spcPts val="0"/>
              </a:spcAft>
              <a:buClr>
                <a:srgbClr val="FFFFFF"/>
              </a:buClr>
              <a:buSzPts val="2400"/>
              <a:buChar char="•"/>
            </a:pPr>
            <a:r>
              <a:rPr lang="en-US" sz="2400">
                <a:solidFill>
                  <a:srgbClr val="FFFFFF"/>
                </a:solidFill>
              </a:rPr>
              <a:t>Your predecessors have opted to hold some funds for a rainy day (i.e. if nobody can host a meet we help rent a gym/equipment)</a:t>
            </a:r>
            <a:endParaRPr b="0" i="0" sz="30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65" name="Shape 165"/>
        <p:cNvGrpSpPr/>
        <p:nvPr/>
      </p:nvGrpSpPr>
      <p:grpSpPr>
        <a:xfrm>
          <a:off x="0" y="0"/>
          <a:ext cx="0" cy="0"/>
          <a:chOff x="0" y="0"/>
          <a:chExt cx="0" cy="0"/>
        </a:xfrm>
      </p:grpSpPr>
      <p:sp>
        <p:nvSpPr>
          <p:cNvPr id="166" name="Google Shape;16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Actual 2024-2025 Budget</a:t>
            </a:r>
            <a:endParaRPr>
              <a:solidFill>
                <a:srgbClr val="FFFFFF"/>
              </a:solidFill>
            </a:endParaRPr>
          </a:p>
        </p:txBody>
      </p:sp>
      <p:sp>
        <p:nvSpPr>
          <p:cNvPr id="167" name="Google Shape;167;p1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81000" lvl="0" marL="457200" rtl="0" algn="l">
              <a:spcBef>
                <a:spcPts val="0"/>
              </a:spcBef>
              <a:spcAft>
                <a:spcPts val="0"/>
              </a:spcAft>
              <a:buClr>
                <a:schemeClr val="lt1"/>
              </a:buClr>
              <a:buSzPts val="2400"/>
              <a:buChar char="-"/>
            </a:pPr>
            <a:r>
              <a:rPr lang="en-US" sz="2400">
                <a:solidFill>
                  <a:schemeClr val="lt1"/>
                </a:solidFill>
              </a:rPr>
              <a:t>Domain name and website: -$80</a:t>
            </a:r>
            <a:endParaRPr sz="2400"/>
          </a:p>
          <a:p>
            <a:pPr indent="-381000" lvl="0" marL="457200" rtl="0" algn="l">
              <a:spcBef>
                <a:spcPts val="0"/>
              </a:spcBef>
              <a:spcAft>
                <a:spcPts val="0"/>
              </a:spcAft>
              <a:buClr>
                <a:schemeClr val="lt1"/>
              </a:buClr>
              <a:buSzPts val="2400"/>
              <a:buChar char="-"/>
            </a:pPr>
            <a:r>
              <a:rPr lang="en-US" sz="2400">
                <a:solidFill>
                  <a:schemeClr val="lt1"/>
                </a:solidFill>
              </a:rPr>
              <a:t>TGC Shirts: +$650</a:t>
            </a:r>
            <a:endParaRPr sz="2400"/>
          </a:p>
          <a:p>
            <a:pPr indent="-381000" lvl="0" marL="457200" rtl="0" algn="l">
              <a:spcBef>
                <a:spcPts val="0"/>
              </a:spcBef>
              <a:spcAft>
                <a:spcPts val="0"/>
              </a:spcAft>
              <a:buClr>
                <a:schemeClr val="lt1"/>
              </a:buClr>
              <a:buSzPts val="2400"/>
              <a:buChar char="-"/>
            </a:pPr>
            <a:r>
              <a:rPr lang="en-US" sz="2400">
                <a:solidFill>
                  <a:schemeClr val="lt1"/>
                </a:solidFill>
              </a:rPr>
              <a:t>Fall Clinic: +$190</a:t>
            </a:r>
            <a:endParaRPr sz="2400">
              <a:solidFill>
                <a:schemeClr val="lt1"/>
              </a:solidFill>
            </a:endParaRPr>
          </a:p>
          <a:p>
            <a:pPr indent="-381000" lvl="0" marL="457200" rtl="0" algn="l">
              <a:spcBef>
                <a:spcPts val="0"/>
              </a:spcBef>
              <a:spcAft>
                <a:spcPts val="0"/>
              </a:spcAft>
              <a:buClr>
                <a:schemeClr val="lt1"/>
              </a:buClr>
              <a:buSzPts val="2400"/>
              <a:buChar char="-"/>
            </a:pPr>
            <a:r>
              <a:rPr lang="en-US" sz="2400">
                <a:solidFill>
                  <a:schemeClr val="lt1"/>
                </a:solidFill>
              </a:rPr>
              <a:t>TGC fees: +1700</a:t>
            </a:r>
            <a:endParaRPr>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71" name="Shape 171"/>
        <p:cNvGrpSpPr/>
        <p:nvPr/>
      </p:nvGrpSpPr>
      <p:grpSpPr>
        <a:xfrm>
          <a:off x="0" y="0"/>
          <a:ext cx="0" cy="0"/>
          <a:chOff x="0" y="0"/>
          <a:chExt cx="0" cy="0"/>
        </a:xfrm>
      </p:grpSpPr>
      <p:sp>
        <p:nvSpPr>
          <p:cNvPr id="172" name="Google Shape;172;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Proposed 2025-2026 Budget</a:t>
            </a:r>
            <a:endParaRPr>
              <a:solidFill>
                <a:srgbClr val="FFFFFF"/>
              </a:solidFill>
            </a:endParaRPr>
          </a:p>
        </p:txBody>
      </p:sp>
      <p:sp>
        <p:nvSpPr>
          <p:cNvPr id="173" name="Google Shape;173;p17"/>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81000" lvl="0" marL="457200" rtl="0" algn="l">
              <a:spcBef>
                <a:spcPts val="0"/>
              </a:spcBef>
              <a:spcAft>
                <a:spcPts val="0"/>
              </a:spcAft>
              <a:buClr>
                <a:schemeClr val="lt1"/>
              </a:buClr>
              <a:buSzPts val="2400"/>
              <a:buChar char="-"/>
            </a:pPr>
            <a:r>
              <a:rPr lang="en-US" sz="2400">
                <a:solidFill>
                  <a:schemeClr val="lt1"/>
                </a:solidFill>
              </a:rPr>
              <a:t>Domain name and website: -$80</a:t>
            </a:r>
            <a:endParaRPr sz="2400"/>
          </a:p>
          <a:p>
            <a:pPr indent="-381000" lvl="0" marL="457200" rtl="0" algn="l">
              <a:spcBef>
                <a:spcPts val="0"/>
              </a:spcBef>
              <a:spcAft>
                <a:spcPts val="0"/>
              </a:spcAft>
              <a:buClr>
                <a:schemeClr val="lt1"/>
              </a:buClr>
              <a:buSzPts val="2400"/>
              <a:buChar char="-"/>
            </a:pPr>
            <a:r>
              <a:rPr lang="en-US" sz="2400">
                <a:solidFill>
                  <a:schemeClr val="lt1"/>
                </a:solidFill>
              </a:rPr>
              <a:t>TGC Shirts: expecting a couple hundred profit</a:t>
            </a:r>
            <a:endParaRPr sz="2400"/>
          </a:p>
          <a:p>
            <a:pPr indent="-381000" lvl="0" marL="457200" rtl="0" algn="l">
              <a:spcBef>
                <a:spcPts val="0"/>
              </a:spcBef>
              <a:spcAft>
                <a:spcPts val="0"/>
              </a:spcAft>
              <a:buClr>
                <a:schemeClr val="lt1"/>
              </a:buClr>
              <a:buSzPts val="2400"/>
              <a:buChar char="-"/>
            </a:pPr>
            <a:r>
              <a:rPr lang="en-US" sz="2400">
                <a:solidFill>
                  <a:schemeClr val="lt1"/>
                </a:solidFill>
              </a:rPr>
              <a:t>Fall Clinic: expecting a couple hundred loss</a:t>
            </a:r>
            <a:endParaRPr sz="2400">
              <a:solidFill>
                <a:schemeClr val="lt1"/>
              </a:solidFill>
            </a:endParaRPr>
          </a:p>
          <a:p>
            <a:pPr indent="-381000" lvl="0" marL="457200" rtl="0" algn="l">
              <a:spcBef>
                <a:spcPts val="0"/>
              </a:spcBef>
              <a:spcAft>
                <a:spcPts val="0"/>
              </a:spcAft>
              <a:buClr>
                <a:schemeClr val="lt1"/>
              </a:buClr>
              <a:buSzPts val="2400"/>
              <a:buChar char="-"/>
            </a:pPr>
            <a:r>
              <a:rPr lang="en-US" sz="2400">
                <a:solidFill>
                  <a:schemeClr val="lt1"/>
                </a:solidFill>
              </a:rPr>
              <a:t>TGC fees: ~+1500</a:t>
            </a:r>
            <a:endParaRPr sz="2400">
              <a:solidFill>
                <a:schemeClr val="lt1"/>
              </a:solidFill>
            </a:endParaRPr>
          </a:p>
          <a:p>
            <a:pPr indent="0" lvl="0" marL="0" rtl="0" algn="l">
              <a:spcBef>
                <a:spcPts val="0"/>
              </a:spcBef>
              <a:spcAft>
                <a:spcPts val="0"/>
              </a:spcAft>
              <a:buClr>
                <a:schemeClr val="dk1"/>
              </a:buClr>
              <a:buSzPts val="3200"/>
              <a:buFont typeface="Arial"/>
              <a:buNone/>
            </a:pPr>
            <a:r>
              <a:t/>
            </a:r>
            <a:endParaRPr sz="2400">
              <a:solidFill>
                <a:schemeClr val="lt1"/>
              </a:solidFill>
            </a:endParaRPr>
          </a:p>
          <a:p>
            <a:pPr indent="0" lvl="0" marL="0" rtl="0" algn="l">
              <a:spcBef>
                <a:spcPts val="0"/>
              </a:spcBef>
              <a:spcAft>
                <a:spcPts val="0"/>
              </a:spcAft>
              <a:buClr>
                <a:schemeClr val="dk1"/>
              </a:buClr>
              <a:buSzPts val="3200"/>
              <a:buFont typeface="Arial"/>
              <a:buNone/>
            </a:pPr>
            <a:r>
              <a:rPr lang="en-US" sz="2400">
                <a:solidFill>
                  <a:schemeClr val="lt1"/>
                </a:solidFill>
              </a:rPr>
              <a:t>Currently we have ~$7500 once we get outstanding payments</a:t>
            </a:r>
            <a:endParaRPr sz="2400">
              <a:solidFill>
                <a:schemeClr val="lt1"/>
              </a:solidFill>
            </a:endParaRPr>
          </a:p>
          <a:p>
            <a:pPr indent="-381000" lvl="0" marL="457200" rtl="0" algn="l">
              <a:spcBef>
                <a:spcPts val="0"/>
              </a:spcBef>
              <a:spcAft>
                <a:spcPts val="0"/>
              </a:spcAft>
              <a:buClr>
                <a:schemeClr val="lt1"/>
              </a:buClr>
              <a:buSzPts val="2400"/>
              <a:buChar char="•"/>
            </a:pPr>
            <a:r>
              <a:rPr lang="en-US" sz="2400">
                <a:solidFill>
                  <a:schemeClr val="lt1"/>
                </a:solidFill>
              </a:rPr>
              <a:t>Need a buffer around $2k for shirts</a:t>
            </a:r>
            <a:endParaRPr sz="2400">
              <a:solidFill>
                <a:schemeClr val="lt1"/>
              </a:solidFill>
            </a:endParaRPr>
          </a:p>
          <a:p>
            <a:pPr indent="-381000" lvl="0" marL="457200" rtl="0" algn="l">
              <a:spcBef>
                <a:spcPts val="0"/>
              </a:spcBef>
              <a:spcAft>
                <a:spcPts val="0"/>
              </a:spcAft>
              <a:buClr>
                <a:schemeClr val="lt1"/>
              </a:buClr>
              <a:buSzPts val="2400"/>
              <a:buChar char="•"/>
            </a:pPr>
            <a:r>
              <a:rPr lang="en-US" sz="2400">
                <a:solidFill>
                  <a:schemeClr val="lt1"/>
                </a:solidFill>
              </a:rPr>
              <a:t>In theory most annual profit would cover subsidizing clinic</a:t>
            </a:r>
            <a:endParaRPr sz="2400">
              <a:solidFill>
                <a:schemeClr val="lt1"/>
              </a:solidFill>
            </a:endParaRPr>
          </a:p>
          <a:p>
            <a:pPr indent="-381000" lvl="0" marL="457200" rtl="0" algn="l">
              <a:spcBef>
                <a:spcPts val="0"/>
              </a:spcBef>
              <a:spcAft>
                <a:spcPts val="0"/>
              </a:spcAft>
              <a:buClr>
                <a:schemeClr val="lt1"/>
              </a:buClr>
              <a:buSzPts val="2400"/>
              <a:buChar char="•"/>
            </a:pPr>
            <a:r>
              <a:rPr lang="en-US" sz="2400">
                <a:solidFill>
                  <a:schemeClr val="lt1"/>
                </a:solidFill>
              </a:rPr>
              <a:t>Your predecessors have opted to hold some funds for a rainy day (i.e. if nobody can host a meet we help rent a gym/equipment)</a:t>
            </a:r>
            <a:endParaRPr sz="3000"/>
          </a:p>
          <a:p>
            <a:pPr indent="-139700" lvl="0" marL="342900" marR="0" rtl="0" algn="l">
              <a:lnSpc>
                <a:spcPct val="115000"/>
              </a:lnSpc>
              <a:spcBef>
                <a:spcPts val="1600"/>
              </a:spcBef>
              <a:spcAft>
                <a:spcPts val="1600"/>
              </a:spcAft>
              <a:buClr>
                <a:schemeClr val="dk1"/>
              </a:buClr>
              <a:buSzPts val="3200"/>
              <a:buFont typeface="Arial"/>
              <a:buNone/>
            </a:pPr>
            <a:r>
              <a:t/>
            </a:r>
            <a:endParaRPr>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77" name="Shape 177"/>
        <p:cNvGrpSpPr/>
        <p:nvPr/>
      </p:nvGrpSpPr>
      <p:grpSpPr>
        <a:xfrm>
          <a:off x="0" y="0"/>
          <a:ext cx="0" cy="0"/>
          <a:chOff x="0" y="0"/>
          <a:chExt cx="0" cy="0"/>
        </a:xfrm>
      </p:grpSpPr>
      <p:sp>
        <p:nvSpPr>
          <p:cNvPr id="178" name="Google Shape;17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Questions?</a:t>
            </a:r>
            <a:endParaRPr>
              <a:solidFill>
                <a:srgbClr val="FFFFFF"/>
              </a:solidFill>
            </a:endParaRPr>
          </a:p>
        </p:txBody>
      </p:sp>
      <p:sp>
        <p:nvSpPr>
          <p:cNvPr id="179" name="Google Shape;179;p18"/>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496"/>
              </a:spcBef>
              <a:spcAft>
                <a:spcPts val="0"/>
              </a:spcAft>
              <a:buClr>
                <a:srgbClr val="FFFFFF"/>
              </a:buClr>
              <a:buSzPts val="2480"/>
              <a:buFont typeface="Arial"/>
              <a:buChar char="•"/>
            </a:pPr>
            <a:r>
              <a:rPr lang="en-US" sz="2480">
                <a:solidFill>
                  <a:srgbClr val="FFFFFF"/>
                </a:solidFill>
              </a:rPr>
              <a:t>Any questions about the presentation so far?</a:t>
            </a:r>
            <a:endParaRPr sz="2480">
              <a:solidFill>
                <a:srgbClr val="FFFFFF"/>
              </a:solidFill>
            </a:endParaRPr>
          </a:p>
          <a:p>
            <a:pPr indent="0" lvl="0" marL="0" marR="0" rtl="0" algn="l">
              <a:lnSpc>
                <a:spcPct val="80000"/>
              </a:lnSpc>
              <a:spcBef>
                <a:spcPts val="1600"/>
              </a:spcBef>
              <a:spcAft>
                <a:spcPts val="0"/>
              </a:spcAft>
              <a:buSzPts val="3200"/>
              <a:buNone/>
            </a:pPr>
            <a:r>
              <a:t/>
            </a:r>
            <a:endParaRPr sz="2480">
              <a:solidFill>
                <a:srgbClr val="FFFFFF"/>
              </a:solidFill>
            </a:endParaRPr>
          </a:p>
          <a:p>
            <a:pPr indent="-342900" lvl="0" marL="342900" marR="0" rtl="0" algn="l">
              <a:lnSpc>
                <a:spcPct val="80000"/>
              </a:lnSpc>
              <a:spcBef>
                <a:spcPts val="1600"/>
              </a:spcBef>
              <a:spcAft>
                <a:spcPts val="0"/>
              </a:spcAft>
              <a:buClr>
                <a:srgbClr val="FFFFFF"/>
              </a:buClr>
              <a:buSzPts val="2480"/>
              <a:buFont typeface="Arial"/>
              <a:buChar char="•"/>
            </a:pPr>
            <a:r>
              <a:rPr lang="en-US" sz="2480">
                <a:solidFill>
                  <a:srgbClr val="FFFFFF"/>
                </a:solidFill>
              </a:rPr>
              <a:t>10 min break / intermission</a:t>
            </a:r>
            <a:endParaRPr sz="2480">
              <a:solidFill>
                <a:srgbClr val="FFFFFF"/>
              </a:solidFill>
            </a:endParaRPr>
          </a:p>
          <a:p>
            <a:pPr indent="0" lvl="0" marL="0" marR="0" rtl="0" algn="l">
              <a:lnSpc>
                <a:spcPct val="80000"/>
              </a:lnSpc>
              <a:spcBef>
                <a:spcPts val="1600"/>
              </a:spcBef>
              <a:spcAft>
                <a:spcPts val="0"/>
              </a:spcAft>
              <a:buSzPts val="3200"/>
              <a:buNone/>
            </a:pPr>
            <a:r>
              <a:t/>
            </a:r>
            <a:endParaRPr sz="2480">
              <a:solidFill>
                <a:srgbClr val="FFFFFF"/>
              </a:solidFill>
            </a:endParaRPr>
          </a:p>
          <a:p>
            <a:pPr indent="-342900" lvl="0" marL="342900" marR="0" rtl="0" algn="l">
              <a:lnSpc>
                <a:spcPct val="80000"/>
              </a:lnSpc>
              <a:spcBef>
                <a:spcPts val="1600"/>
              </a:spcBef>
              <a:spcAft>
                <a:spcPts val="0"/>
              </a:spcAft>
              <a:buClr>
                <a:srgbClr val="FFFFFF"/>
              </a:buClr>
              <a:buSzPts val="2480"/>
              <a:buFont typeface="Arial"/>
              <a:buChar char="•"/>
            </a:pPr>
            <a:r>
              <a:rPr lang="en-US" sz="2480">
                <a:solidFill>
                  <a:srgbClr val="FFFFFF"/>
                </a:solidFill>
              </a:rPr>
              <a:t>Next up:</a:t>
            </a:r>
            <a:endParaRPr sz="2480">
              <a:solidFill>
                <a:srgbClr val="FFFFFF"/>
              </a:solidFill>
            </a:endParaRPr>
          </a:p>
          <a:p>
            <a:pPr indent="-265430" lvl="1" marL="742950" marR="0" rtl="0" algn="l">
              <a:lnSpc>
                <a:spcPct val="80000"/>
              </a:lnSpc>
              <a:spcBef>
                <a:spcPts val="1600"/>
              </a:spcBef>
              <a:spcAft>
                <a:spcPts val="0"/>
              </a:spcAft>
              <a:buClr>
                <a:srgbClr val="FFFFFF"/>
              </a:buClr>
              <a:buSzPts val="2480"/>
              <a:buFont typeface="Arial"/>
              <a:buChar char="–"/>
            </a:pPr>
            <a:r>
              <a:rPr lang="en-US" sz="2480">
                <a:solidFill>
                  <a:srgbClr val="FFFFFF"/>
                </a:solidFill>
              </a:rPr>
              <a:t>2025 Meet Schedule</a:t>
            </a:r>
            <a:endParaRPr sz="2480">
              <a:solidFill>
                <a:srgbClr val="FFFFFF"/>
              </a:solidFill>
            </a:endParaRPr>
          </a:p>
          <a:p>
            <a:pPr indent="-265430" lvl="1" marL="742950" marR="0" rtl="0" algn="l">
              <a:lnSpc>
                <a:spcPct val="80000"/>
              </a:lnSpc>
              <a:spcBef>
                <a:spcPts val="1600"/>
              </a:spcBef>
              <a:spcAft>
                <a:spcPts val="0"/>
              </a:spcAft>
              <a:buClr>
                <a:srgbClr val="FFFFFF"/>
              </a:buClr>
              <a:buSzPts val="2480"/>
              <a:buFont typeface="Arial"/>
              <a:buChar char="–"/>
            </a:pPr>
            <a:r>
              <a:rPr lang="en-US" sz="2480">
                <a:solidFill>
                  <a:srgbClr val="FFFFFF"/>
                </a:solidFill>
              </a:rPr>
              <a:t>Shirt Designs</a:t>
            </a:r>
            <a:endParaRPr sz="2480">
              <a:solidFill>
                <a:srgbClr val="FFFFFF"/>
              </a:solidFill>
            </a:endParaRPr>
          </a:p>
          <a:p>
            <a:pPr indent="-265430" lvl="1" marL="742950" marR="0" rtl="0" algn="l">
              <a:lnSpc>
                <a:spcPct val="80000"/>
              </a:lnSpc>
              <a:spcBef>
                <a:spcPts val="1600"/>
              </a:spcBef>
              <a:spcAft>
                <a:spcPts val="0"/>
              </a:spcAft>
              <a:buClr>
                <a:srgbClr val="FFFFFF"/>
              </a:buClr>
              <a:buSzPts val="2480"/>
              <a:buFont typeface="Arial"/>
              <a:buChar char="–"/>
            </a:pPr>
            <a:r>
              <a:rPr lang="en-US" sz="2480">
                <a:solidFill>
                  <a:srgbClr val="FFFFFF"/>
                </a:solidFill>
              </a:rPr>
              <a:t>TGC Board Elections</a:t>
            </a:r>
            <a:endParaRPr sz="2480">
              <a:solidFill>
                <a:srgbClr val="FFFFFF"/>
              </a:solidFill>
            </a:endParaRPr>
          </a:p>
          <a:p>
            <a:pPr indent="0" lvl="0" marL="457200" marR="0" rtl="0" algn="l">
              <a:lnSpc>
                <a:spcPct val="80000"/>
              </a:lnSpc>
              <a:spcBef>
                <a:spcPts val="1600"/>
              </a:spcBef>
              <a:spcAft>
                <a:spcPts val="1600"/>
              </a:spcAft>
              <a:buSzPts val="3200"/>
              <a:buNone/>
            </a:pPr>
            <a:r>
              <a:t/>
            </a:r>
            <a:endParaRPr sz="248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83" name="Shape 183"/>
        <p:cNvGrpSpPr/>
        <p:nvPr/>
      </p:nvGrpSpPr>
      <p:grpSpPr>
        <a:xfrm>
          <a:off x="0" y="0"/>
          <a:ext cx="0" cy="0"/>
          <a:chOff x="0" y="0"/>
          <a:chExt cx="0" cy="0"/>
        </a:xfrm>
      </p:grpSpPr>
      <p:sp>
        <p:nvSpPr>
          <p:cNvPr id="184" name="Google Shape;184;p19"/>
          <p:cNvSpPr txBox="1"/>
          <p:nvPr>
            <p:ph type="title"/>
          </p:nvPr>
        </p:nvSpPr>
        <p:spPr>
          <a:xfrm>
            <a:off x="457200" y="0"/>
            <a:ext cx="8229600" cy="9144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640"/>
              </a:spcBef>
              <a:spcAft>
                <a:spcPts val="1600"/>
              </a:spcAft>
              <a:buSzPts val="2800"/>
              <a:buNone/>
            </a:pPr>
            <a:r>
              <a:rPr lang="en-US" sz="3400">
                <a:solidFill>
                  <a:schemeClr val="lt1"/>
                </a:solidFill>
              </a:rPr>
              <a:t>Scheduling Constraints</a:t>
            </a:r>
            <a:endParaRPr sz="3400">
              <a:solidFill>
                <a:srgbClr val="FFFFFF"/>
              </a:solidFill>
            </a:endParaRPr>
          </a:p>
        </p:txBody>
      </p:sp>
      <p:sp>
        <p:nvSpPr>
          <p:cNvPr id="185" name="Google Shape;185;p19"/>
          <p:cNvSpPr txBox="1"/>
          <p:nvPr>
            <p:ph idx="1" type="body"/>
          </p:nvPr>
        </p:nvSpPr>
        <p:spPr>
          <a:xfrm>
            <a:off x="457200" y="701325"/>
            <a:ext cx="8229600" cy="5791200"/>
          </a:xfrm>
          <a:prstGeom prst="rect">
            <a:avLst/>
          </a:prstGeom>
          <a:noFill/>
          <a:ln>
            <a:noFill/>
          </a:ln>
        </p:spPr>
        <p:txBody>
          <a:bodyPr anchorCtr="0" anchor="t" bIns="45700" lIns="91425" spcFirstLastPara="1" rIns="91425" wrap="square" tIns="45700">
            <a:noAutofit/>
          </a:bodyPr>
          <a:lstStyle/>
          <a:p>
            <a:pPr indent="-292100" lvl="0" marL="342900" marR="0" rtl="0" algn="l">
              <a:lnSpc>
                <a:spcPct val="115000"/>
              </a:lnSpc>
              <a:spcBef>
                <a:spcPts val="640"/>
              </a:spcBef>
              <a:spcAft>
                <a:spcPts val="0"/>
              </a:spcAft>
              <a:buClr>
                <a:schemeClr val="lt1"/>
              </a:buClr>
              <a:buSzPts val="2400"/>
              <a:buChar char="●"/>
            </a:pPr>
            <a:r>
              <a:rPr lang="en-US" sz="2400">
                <a:solidFill>
                  <a:schemeClr val="lt1"/>
                </a:solidFill>
              </a:rPr>
              <a:t>Spring Break</a:t>
            </a:r>
            <a:endParaRPr sz="1500">
              <a:solidFill>
                <a:schemeClr val="lt1"/>
              </a:solidFill>
            </a:endParaRPr>
          </a:p>
          <a:p>
            <a:pPr indent="-203200" lvl="1" marL="742950" marR="0" rtl="0" algn="l">
              <a:lnSpc>
                <a:spcPct val="100000"/>
              </a:lnSpc>
              <a:spcBef>
                <a:spcPts val="0"/>
              </a:spcBef>
              <a:spcAft>
                <a:spcPts val="0"/>
              </a:spcAft>
              <a:buClr>
                <a:schemeClr val="lt1"/>
              </a:buClr>
              <a:buSzPts val="1500"/>
              <a:buChar char="○"/>
            </a:pPr>
            <a:r>
              <a:rPr lang="en-US" sz="1500">
                <a:solidFill>
                  <a:schemeClr val="lt1"/>
                </a:solidFill>
              </a:rPr>
              <a:t>Mar 9-13: A&amp;M, Baylor, UNT, Odessa</a:t>
            </a:r>
            <a:endParaRPr sz="1500">
              <a:solidFill>
                <a:schemeClr val="lt1"/>
              </a:solidFill>
            </a:endParaRPr>
          </a:p>
          <a:p>
            <a:pPr indent="-203200" lvl="1" marL="742950" marR="0" rtl="0" algn="l">
              <a:lnSpc>
                <a:spcPct val="100000"/>
              </a:lnSpc>
              <a:spcBef>
                <a:spcPts val="0"/>
              </a:spcBef>
              <a:spcAft>
                <a:spcPts val="0"/>
              </a:spcAft>
              <a:buClr>
                <a:schemeClr val="lt1"/>
              </a:buClr>
              <a:buSzPts val="1500"/>
              <a:buChar char="○"/>
            </a:pPr>
            <a:r>
              <a:rPr lang="en-US" sz="1500">
                <a:solidFill>
                  <a:schemeClr val="lt1"/>
                </a:solidFill>
              </a:rPr>
              <a:t>Mar 16-21: UT, Tech, TxSt, TCU, UTD, UH </a:t>
            </a:r>
            <a:endParaRPr sz="1500">
              <a:solidFill>
                <a:schemeClr val="lt1"/>
              </a:solidFill>
            </a:endParaRPr>
          </a:p>
          <a:p>
            <a:pPr indent="-292100" lvl="0" marL="342900" marR="0" rtl="0" algn="l">
              <a:lnSpc>
                <a:spcPct val="115000"/>
              </a:lnSpc>
              <a:spcBef>
                <a:spcPts val="640"/>
              </a:spcBef>
              <a:spcAft>
                <a:spcPts val="0"/>
              </a:spcAft>
              <a:buClr>
                <a:schemeClr val="lt1"/>
              </a:buClr>
              <a:buSzPts val="2400"/>
              <a:buChar char="●"/>
            </a:pPr>
            <a:r>
              <a:rPr lang="en-US" sz="2400">
                <a:solidFill>
                  <a:schemeClr val="lt1"/>
                </a:solidFill>
              </a:rPr>
              <a:t>Other big meets to avoid:</a:t>
            </a:r>
            <a:endParaRPr sz="2400">
              <a:solidFill>
                <a:schemeClr val="lt1"/>
              </a:solidFill>
            </a:endParaRPr>
          </a:p>
          <a:p>
            <a:pPr indent="-311150" lvl="1" marL="914400" rtl="0" algn="l">
              <a:lnSpc>
                <a:spcPct val="100000"/>
              </a:lnSpc>
              <a:spcBef>
                <a:spcPts val="0"/>
              </a:spcBef>
              <a:spcAft>
                <a:spcPts val="0"/>
              </a:spcAft>
              <a:buClr>
                <a:schemeClr val="lt1"/>
              </a:buClr>
              <a:buSzPts val="1300"/>
              <a:buChar char="○"/>
            </a:pPr>
            <a:r>
              <a:rPr lang="en-US" sz="1300">
                <a:solidFill>
                  <a:schemeClr val="lt1"/>
                </a:solidFill>
              </a:rPr>
              <a:t>HNI: Jan. 28 - Feb. 1</a:t>
            </a:r>
            <a:endParaRPr sz="1300">
              <a:solidFill>
                <a:schemeClr val="lt1"/>
              </a:solidFill>
            </a:endParaRPr>
          </a:p>
          <a:p>
            <a:pPr indent="-311150" lvl="1" marL="914400" rtl="0" algn="l">
              <a:lnSpc>
                <a:spcPct val="115000"/>
              </a:lnSpc>
              <a:spcBef>
                <a:spcPts val="640"/>
              </a:spcBef>
              <a:spcAft>
                <a:spcPts val="0"/>
              </a:spcAft>
              <a:buClr>
                <a:schemeClr val="lt1"/>
              </a:buClr>
              <a:buSzPts val="1300"/>
              <a:buChar char="○"/>
            </a:pPr>
            <a:r>
              <a:rPr lang="en-US" sz="1300">
                <a:solidFill>
                  <a:schemeClr val="lt1"/>
                </a:solidFill>
              </a:rPr>
              <a:t>Biles Invitational: Jan. 22-25</a:t>
            </a:r>
            <a:endParaRPr sz="1300">
              <a:solidFill>
                <a:schemeClr val="lt1"/>
              </a:solidFill>
            </a:endParaRPr>
          </a:p>
          <a:p>
            <a:pPr indent="-311150" lvl="1" marL="914400" rtl="0" algn="l">
              <a:lnSpc>
                <a:spcPct val="100000"/>
              </a:lnSpc>
              <a:spcBef>
                <a:spcPts val="0"/>
              </a:spcBef>
              <a:spcAft>
                <a:spcPts val="0"/>
              </a:spcAft>
              <a:buClr>
                <a:schemeClr val="lt1"/>
              </a:buClr>
              <a:buSzPts val="1300"/>
              <a:buChar char="○"/>
            </a:pPr>
            <a:r>
              <a:rPr lang="en-US" sz="1300">
                <a:solidFill>
                  <a:schemeClr val="lt1"/>
                </a:solidFill>
              </a:rPr>
              <a:t>Metroplex: Feb. 5-8</a:t>
            </a:r>
            <a:endParaRPr sz="1300">
              <a:solidFill>
                <a:schemeClr val="lt1"/>
              </a:solidFill>
            </a:endParaRPr>
          </a:p>
          <a:p>
            <a:pPr indent="-311150" lvl="1" marL="914400" rtl="0" algn="l">
              <a:lnSpc>
                <a:spcPct val="115000"/>
              </a:lnSpc>
              <a:spcBef>
                <a:spcPts val="640"/>
              </a:spcBef>
              <a:spcAft>
                <a:spcPts val="0"/>
              </a:spcAft>
              <a:buClr>
                <a:schemeClr val="lt1"/>
              </a:buClr>
              <a:buSzPts val="1300"/>
              <a:buChar char="○"/>
            </a:pPr>
            <a:r>
              <a:rPr lang="en-US" sz="1300">
                <a:solidFill>
                  <a:schemeClr val="lt1"/>
                </a:solidFill>
              </a:rPr>
              <a:t>WOGA Classic: Feb. 20-22</a:t>
            </a:r>
            <a:endParaRPr sz="1300">
              <a:solidFill>
                <a:schemeClr val="lt1"/>
              </a:solidFill>
            </a:endParaRPr>
          </a:p>
          <a:p>
            <a:pPr indent="-381000" lvl="0" marL="457200" rtl="0" algn="l">
              <a:lnSpc>
                <a:spcPct val="115000"/>
              </a:lnSpc>
              <a:spcBef>
                <a:spcPts val="640"/>
              </a:spcBef>
              <a:spcAft>
                <a:spcPts val="0"/>
              </a:spcAft>
              <a:buClr>
                <a:schemeClr val="lt1"/>
              </a:buClr>
              <a:buSzPts val="2400"/>
              <a:buChar char="●"/>
            </a:pPr>
            <a:r>
              <a:rPr lang="en-US" sz="2400">
                <a:solidFill>
                  <a:schemeClr val="lt1"/>
                </a:solidFill>
              </a:rPr>
              <a:t>Meet Schedule</a:t>
            </a:r>
            <a:endParaRPr sz="24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Permian: Mar 7</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UT: Feb 7-8</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Baylor: Feb 28</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Tech: </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Endurance Elite: </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Extreme Jan 31-Feb 1</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A&amp;M: Mar. 28th</a:t>
            </a:r>
            <a:endParaRPr sz="1800">
              <a:solidFill>
                <a:schemeClr val="lt1"/>
              </a:solidFill>
            </a:endParaRPr>
          </a:p>
          <a:p>
            <a:pPr indent="-342900" lvl="1" marL="914400" rtl="0" algn="l">
              <a:lnSpc>
                <a:spcPct val="50000"/>
              </a:lnSpc>
              <a:spcBef>
                <a:spcPts val="1600"/>
              </a:spcBef>
              <a:spcAft>
                <a:spcPts val="0"/>
              </a:spcAft>
              <a:buClr>
                <a:schemeClr val="lt1"/>
              </a:buClr>
              <a:buSzPts val="1800"/>
              <a:buChar char="○"/>
            </a:pPr>
            <a:r>
              <a:rPr lang="en-US" sz="1800">
                <a:solidFill>
                  <a:schemeClr val="lt1"/>
                </a:solidFill>
              </a:rPr>
              <a:t>NAIGC Nationals: </a:t>
            </a:r>
            <a:r>
              <a:rPr lang="en-US" sz="1800">
                <a:solidFill>
                  <a:schemeClr val="lt1"/>
                </a:solidFill>
              </a:rPr>
              <a:t>April 8-11</a:t>
            </a:r>
            <a:endParaRPr sz="1800">
              <a:solidFill>
                <a:schemeClr val="lt1"/>
              </a:solidFill>
            </a:endParaRPr>
          </a:p>
          <a:p>
            <a:pPr indent="-139700" lvl="0" marL="342900" marR="0" rtl="0" algn="l">
              <a:lnSpc>
                <a:spcPct val="50000"/>
              </a:lnSpc>
              <a:spcBef>
                <a:spcPts val="1600"/>
              </a:spcBef>
              <a:spcAft>
                <a:spcPts val="0"/>
              </a:spcAft>
              <a:buClr>
                <a:schemeClr val="lt1"/>
              </a:buClr>
              <a:buSzPts val="3200"/>
              <a:buNone/>
            </a:pPr>
            <a:r>
              <a:t/>
            </a:r>
            <a:endParaRPr sz="1800">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89" name="Shape 189"/>
        <p:cNvGrpSpPr/>
        <p:nvPr/>
      </p:nvGrpSpPr>
      <p:grpSpPr>
        <a:xfrm>
          <a:off x="0" y="0"/>
          <a:ext cx="0" cy="0"/>
          <a:chOff x="0" y="0"/>
          <a:chExt cx="0" cy="0"/>
        </a:xfrm>
      </p:grpSpPr>
      <p:sp>
        <p:nvSpPr>
          <p:cNvPr id="190" name="Google Shape;190;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2026 Shirts</a:t>
            </a:r>
            <a:endParaRPr>
              <a:solidFill>
                <a:srgbClr val="FFFFFF"/>
              </a:solidFill>
            </a:endParaRPr>
          </a:p>
        </p:txBody>
      </p:sp>
      <p:sp>
        <p:nvSpPr>
          <p:cNvPr id="191" name="Google Shape;191;p2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1600"/>
              </a:spcBef>
              <a:spcAft>
                <a:spcPts val="0"/>
              </a:spcAft>
              <a:buClr>
                <a:schemeClr val="dk1"/>
              </a:buClr>
              <a:buSzPts val="3200"/>
              <a:buFont typeface="Arial"/>
              <a:buNone/>
            </a:pPr>
            <a:r>
              <a:rPr lang="en-US">
                <a:solidFill>
                  <a:srgbClr val="FFFFFF"/>
                </a:solidFill>
              </a:rPr>
              <a:t>We need a design by December 31</a:t>
            </a:r>
            <a:endParaRPr/>
          </a:p>
          <a:p>
            <a:pPr indent="0" lvl="0" marL="0" marR="0" rtl="0" algn="l">
              <a:lnSpc>
                <a:spcPct val="115000"/>
              </a:lnSpc>
              <a:spcBef>
                <a:spcPts val="3200"/>
              </a:spcBef>
              <a:spcAft>
                <a:spcPts val="0"/>
              </a:spcAft>
              <a:buClr>
                <a:schemeClr val="dk1"/>
              </a:buClr>
              <a:buSzPts val="3200"/>
              <a:buFont typeface="Arial"/>
              <a:buNone/>
            </a:pPr>
            <a:r>
              <a:rPr lang="en-US">
                <a:solidFill>
                  <a:srgbClr val="FFFFFF"/>
                </a:solidFill>
              </a:rPr>
              <a:t>Dri fit, cotton or other?</a:t>
            </a:r>
            <a:endParaRPr>
              <a:solidFill>
                <a:srgbClr val="FFFFFF"/>
              </a:solidFill>
            </a:endParaRPr>
          </a:p>
          <a:p>
            <a:pPr indent="0" lvl="0" marL="0" marR="0" rtl="0" algn="l">
              <a:lnSpc>
                <a:spcPct val="115000"/>
              </a:lnSpc>
              <a:spcBef>
                <a:spcPts val="3200"/>
              </a:spcBef>
              <a:spcAft>
                <a:spcPts val="1600"/>
              </a:spcAft>
              <a:buClr>
                <a:schemeClr val="dk1"/>
              </a:buClr>
              <a:buSzPts val="3200"/>
              <a:buFont typeface="Arial"/>
              <a:buNone/>
            </a:pPr>
            <a:r>
              <a:rPr lang="en-US">
                <a:solidFill>
                  <a:srgbClr val="FFFFFF"/>
                </a:solidFill>
              </a:rPr>
              <a:t>Do we want to try something else like tank tops?</a:t>
            </a:r>
            <a:endParaRPr>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87" name="Shape 87"/>
        <p:cNvGrpSpPr/>
        <p:nvPr/>
      </p:nvGrpSpPr>
      <p:grpSpPr>
        <a:xfrm>
          <a:off x="0" y="0"/>
          <a:ext cx="0" cy="0"/>
          <a:chOff x="0" y="0"/>
          <a:chExt cx="0" cy="0"/>
        </a:xfrm>
      </p:grpSpPr>
      <p:sp>
        <p:nvSpPr>
          <p:cNvPr id="88" name="Google Shape;88;g2feb8d37aaa_0_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Fall Clinic</a:t>
            </a:r>
            <a:endParaRPr>
              <a:solidFill>
                <a:srgbClr val="FFFFFF"/>
              </a:solidFill>
            </a:endParaRPr>
          </a:p>
        </p:txBody>
      </p:sp>
      <p:sp>
        <p:nvSpPr>
          <p:cNvPr id="89" name="Google Shape;89;g2feb8d37aaa_0_0"/>
          <p:cNvSpPr txBox="1"/>
          <p:nvPr>
            <p:ph idx="1" type="body"/>
          </p:nvPr>
        </p:nvSpPr>
        <p:spPr>
          <a:xfrm>
            <a:off x="495800" y="1417650"/>
            <a:ext cx="8229600" cy="4708500"/>
          </a:xfrm>
          <a:prstGeom prst="rect">
            <a:avLst/>
          </a:prstGeom>
          <a:noFill/>
          <a:ln>
            <a:noFill/>
          </a:ln>
        </p:spPr>
        <p:txBody>
          <a:bodyPr anchorCtr="0" anchor="t" bIns="45700" lIns="91425" spcFirstLastPara="1" rIns="91425" wrap="square" tIns="45700">
            <a:noAutofit/>
          </a:bodyPr>
          <a:lstStyle/>
          <a:p>
            <a:pPr indent="0" lvl="0" marL="457200" marR="0" rtl="0" algn="l">
              <a:lnSpc>
                <a:spcPct val="115000"/>
              </a:lnSpc>
              <a:spcBef>
                <a:spcPts val="0"/>
              </a:spcBef>
              <a:spcAft>
                <a:spcPts val="0"/>
              </a:spcAft>
              <a:buNone/>
            </a:pPr>
            <a:r>
              <a:rPr lang="en-US">
                <a:solidFill>
                  <a:srgbClr val="FFFFFF"/>
                </a:solidFill>
              </a:rPr>
              <a:t>Today!</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11:30am: Annual Meeting</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chemeClr val="lt1"/>
                </a:solidFill>
              </a:rPr>
              <a:t>2</a:t>
            </a:r>
            <a:r>
              <a:rPr lang="en-US">
                <a:solidFill>
                  <a:schemeClr val="lt1"/>
                </a:solidFill>
              </a:rPr>
              <a:t>pm: How to host a meet</a:t>
            </a:r>
            <a:endParaRPr>
              <a:solidFill>
                <a:schemeClr val="lt1"/>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3</a:t>
            </a:r>
            <a:r>
              <a:rPr lang="en-US">
                <a:solidFill>
                  <a:srgbClr val="FFFFFF"/>
                </a:solidFill>
              </a:rPr>
              <a:t>pm: Information sessions with judges</a:t>
            </a:r>
            <a:endParaRPr>
              <a:solidFill>
                <a:srgbClr val="FFFFFF"/>
              </a:solidFill>
            </a:endParaRPr>
          </a:p>
          <a:p>
            <a:pPr indent="-406400" lvl="1" marL="914400" marR="0" rtl="0" algn="l">
              <a:lnSpc>
                <a:spcPct val="115000"/>
              </a:lnSpc>
              <a:spcBef>
                <a:spcPts val="0"/>
              </a:spcBef>
              <a:spcAft>
                <a:spcPts val="0"/>
              </a:spcAft>
              <a:buClr>
                <a:srgbClr val="FFFFFF"/>
              </a:buClr>
              <a:buSzPts val="2800"/>
              <a:buChar char="–"/>
            </a:pPr>
            <a:r>
              <a:rPr lang="en-US">
                <a:solidFill>
                  <a:srgbClr val="FFFFFF"/>
                </a:solidFill>
              </a:rPr>
              <a:t>How to construct a routine / judge presentation</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chemeClr val="lt1"/>
                </a:solidFill>
              </a:rPr>
              <a:t>5:30pm: H</a:t>
            </a:r>
            <a:r>
              <a:rPr lang="en-US">
                <a:solidFill>
                  <a:schemeClr val="lt1"/>
                </a:solidFill>
              </a:rPr>
              <a:t>ow to attend a meet</a:t>
            </a:r>
            <a:endParaRPr>
              <a:solidFill>
                <a:schemeClr val="lt1"/>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6:00</a:t>
            </a:r>
            <a:r>
              <a:rPr lang="en-US">
                <a:solidFill>
                  <a:srgbClr val="FFFFFF"/>
                </a:solidFill>
              </a:rPr>
              <a:t>pm: Workout</a:t>
            </a:r>
            <a:endParaRPr>
              <a:solidFill>
                <a:srgbClr val="FFFFFF"/>
              </a:solidFill>
            </a:endParaRPr>
          </a:p>
          <a:p>
            <a:pPr indent="-431800" lvl="0" marL="457200" rtl="0" algn="l">
              <a:lnSpc>
                <a:spcPct val="115000"/>
              </a:lnSpc>
              <a:spcBef>
                <a:spcPts val="0"/>
              </a:spcBef>
              <a:spcAft>
                <a:spcPts val="0"/>
              </a:spcAft>
              <a:buClr>
                <a:srgbClr val="FFFFFF"/>
              </a:buClr>
              <a:buSzPts val="3200"/>
              <a:buChar char="-"/>
            </a:pPr>
            <a:r>
              <a:rPr lang="en-US">
                <a:solidFill>
                  <a:schemeClr val="lt1"/>
                </a:solidFill>
                <a:extLst>
                  <a:ext uri="http://customooxmlschemas.google.com/">
                    <go:slidesCustomData xmlns:go="http://customooxmlschemas.google.com/" textRoundtripDataId="0"/>
                  </a:ext>
                </a:extLst>
              </a:rPr>
              <a:t>TGC Dinner/Social TBA - Are teams staying?</a:t>
            </a:r>
            <a:endParaRPr>
              <a:solidFill>
                <a:schemeClr val="lt1"/>
              </a:solidFill>
            </a:endParaRPr>
          </a:p>
          <a:p>
            <a:pPr indent="0" lvl="0" marL="457200" rtl="0" algn="l">
              <a:lnSpc>
                <a:spcPct val="115000"/>
              </a:lnSpc>
              <a:spcBef>
                <a:spcPts val="0"/>
              </a:spcBef>
              <a:spcAft>
                <a:spcPts val="0"/>
              </a:spcAft>
              <a:buNone/>
            </a:pPr>
            <a:r>
              <a:t/>
            </a:r>
            <a:endParaRPr>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95" name="Shape 195"/>
        <p:cNvGrpSpPr/>
        <p:nvPr/>
      </p:nvGrpSpPr>
      <p:grpSpPr>
        <a:xfrm>
          <a:off x="0" y="0"/>
          <a:ext cx="0" cy="0"/>
          <a:chOff x="0" y="0"/>
          <a:chExt cx="0" cy="0"/>
        </a:xfrm>
      </p:grpSpPr>
      <p:sp>
        <p:nvSpPr>
          <p:cNvPr id="196" name="Google Shape;196;p24"/>
          <p:cNvSpPr txBox="1"/>
          <p:nvPr>
            <p:ph type="ctrTitle"/>
          </p:nvPr>
        </p:nvSpPr>
        <p:spPr>
          <a:xfrm>
            <a:off x="304800" y="2130425"/>
            <a:ext cx="8153400" cy="1470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5200"/>
              <a:buFont typeface="Calibri"/>
              <a:buNone/>
            </a:pPr>
            <a:r>
              <a:rPr b="0" i="0" lang="en-US" sz="4400" u="none" cap="none" strike="noStrike">
                <a:solidFill>
                  <a:srgbClr val="FFFFFF"/>
                </a:solidFill>
                <a:latin typeface="Calibri"/>
                <a:ea typeface="Calibri"/>
                <a:cs typeface="Calibri"/>
                <a:sym typeface="Calibri"/>
              </a:rPr>
              <a:t>Anything else?</a:t>
            </a:r>
            <a:endParaRPr>
              <a:solidFill>
                <a:srgbClr val="FFFFFF"/>
              </a:solidFill>
            </a:endParaRPr>
          </a:p>
        </p:txBody>
      </p:sp>
      <p:sp>
        <p:nvSpPr>
          <p:cNvPr id="197" name="Google Shape;197;p24"/>
          <p:cNvSpPr txBox="1"/>
          <p:nvPr>
            <p:ph idx="1" type="subTitle"/>
          </p:nvPr>
        </p:nvSpPr>
        <p:spPr>
          <a:xfrm>
            <a:off x="311700" y="3778833"/>
            <a:ext cx="8520600" cy="10569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888888"/>
              </a:buClr>
              <a:buSzPts val="2800"/>
              <a:buFont typeface="Arial"/>
              <a:buNone/>
            </a:pPr>
            <a:r>
              <a:rPr b="0" i="0" lang="en-US" sz="3200" u="none" cap="none" strike="noStrike">
                <a:solidFill>
                  <a:srgbClr val="FFFFFF"/>
                </a:solidFill>
                <a:latin typeface="Calibri"/>
                <a:ea typeface="Calibri"/>
                <a:cs typeface="Calibri"/>
                <a:sym typeface="Calibri"/>
              </a:rPr>
              <a:t>Before we open the floor to elections</a:t>
            </a:r>
            <a:endParaRPr>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201" name="Shape 201"/>
        <p:cNvGrpSpPr/>
        <p:nvPr/>
      </p:nvGrpSpPr>
      <p:grpSpPr>
        <a:xfrm>
          <a:off x="0" y="0"/>
          <a:ext cx="0" cy="0"/>
          <a:chOff x="0" y="0"/>
          <a:chExt cx="0" cy="0"/>
        </a:xfrm>
      </p:grpSpPr>
      <p:sp>
        <p:nvSpPr>
          <p:cNvPr id="202" name="Google Shape;202;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b="0" i="0" lang="en-US" sz="4400" u="none" cap="none" strike="noStrike">
                <a:solidFill>
                  <a:srgbClr val="FFFFFF"/>
                </a:solidFill>
                <a:latin typeface="Calibri"/>
                <a:ea typeface="Calibri"/>
                <a:cs typeface="Calibri"/>
                <a:sym typeface="Calibri"/>
              </a:rPr>
              <a:t>Elections</a:t>
            </a:r>
            <a:endParaRPr>
              <a:solidFill>
                <a:srgbClr val="FFFFFF"/>
              </a:solidFill>
            </a:endParaRPr>
          </a:p>
        </p:txBody>
      </p:sp>
      <p:sp>
        <p:nvSpPr>
          <p:cNvPr id="203" name="Google Shape;203;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SzPts val="3200"/>
              <a:buNone/>
            </a:pPr>
            <a:r>
              <a:rPr lang="en-US">
                <a:solidFill>
                  <a:srgbClr val="FFFFFF"/>
                </a:solidFill>
              </a:rPr>
              <a:t>1. President</a:t>
            </a:r>
            <a:endParaRPr>
              <a:solidFill>
                <a:srgbClr val="FFFFFF"/>
              </a:solidFill>
            </a:endParaRPr>
          </a:p>
          <a:p>
            <a:pPr indent="0" lvl="0" marL="0" marR="0" rtl="0" algn="l">
              <a:lnSpc>
                <a:spcPct val="115000"/>
              </a:lnSpc>
              <a:spcBef>
                <a:spcPts val="0"/>
              </a:spcBef>
              <a:spcAft>
                <a:spcPts val="0"/>
              </a:spcAft>
              <a:buSzPts val="3200"/>
              <a:buNone/>
            </a:pPr>
            <a:r>
              <a:rPr lang="en-US">
                <a:solidFill>
                  <a:srgbClr val="FFFFFF"/>
                </a:solidFill>
              </a:rPr>
              <a:t>2. Vice President</a:t>
            </a:r>
            <a:endParaRPr>
              <a:solidFill>
                <a:srgbClr val="FFFFFF"/>
              </a:solidFill>
            </a:endParaRPr>
          </a:p>
          <a:p>
            <a:pPr indent="0" lvl="0" marL="0" marR="0" rtl="0" algn="l">
              <a:lnSpc>
                <a:spcPct val="115000"/>
              </a:lnSpc>
              <a:spcBef>
                <a:spcPts val="0"/>
              </a:spcBef>
              <a:spcAft>
                <a:spcPts val="0"/>
              </a:spcAft>
              <a:buSzPts val="3200"/>
              <a:buNone/>
            </a:pPr>
            <a:r>
              <a:rPr lang="en-US">
                <a:solidFill>
                  <a:srgbClr val="FFFFFF"/>
                </a:solidFill>
              </a:rPr>
              <a:t>3. Secretary/Treasurer</a:t>
            </a:r>
            <a:endParaRPr>
              <a:solidFill>
                <a:srgbClr val="FFFFFF"/>
              </a:solidFill>
            </a:endParaRPr>
          </a:p>
          <a:p>
            <a:pPr indent="0" lvl="0" marL="0" marR="0" rtl="0" algn="l">
              <a:lnSpc>
                <a:spcPct val="115000"/>
              </a:lnSpc>
              <a:spcBef>
                <a:spcPts val="0"/>
              </a:spcBef>
              <a:spcAft>
                <a:spcPts val="0"/>
              </a:spcAft>
              <a:buSzPts val="3200"/>
              <a:buNone/>
            </a:pPr>
            <a:r>
              <a:rPr lang="en-US">
                <a:solidFill>
                  <a:srgbClr val="FFFFFF"/>
                </a:solidFill>
              </a:rPr>
              <a:t>4. Directors (2)</a:t>
            </a:r>
            <a:endParaRPr>
              <a:solidFill>
                <a:srgbClr val="FFFFFF"/>
              </a:solidFill>
            </a:endParaRPr>
          </a:p>
          <a:p>
            <a:pPr indent="0" lvl="0" marL="0" marR="0" rtl="0" algn="l">
              <a:lnSpc>
                <a:spcPct val="115000"/>
              </a:lnSpc>
              <a:spcBef>
                <a:spcPts val="0"/>
              </a:spcBef>
              <a:spcAft>
                <a:spcPts val="0"/>
              </a:spcAft>
              <a:buSzPts val="3200"/>
              <a:buNone/>
            </a:pPr>
            <a:r>
              <a:rPr lang="en-US">
                <a:solidFill>
                  <a:srgbClr val="FFFFFF"/>
                </a:solidFill>
              </a:rPr>
              <a:t>5. Executive Director</a:t>
            </a:r>
            <a:endParaRPr>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207" name="Shape 207"/>
        <p:cNvGrpSpPr/>
        <p:nvPr/>
      </p:nvGrpSpPr>
      <p:grpSpPr>
        <a:xfrm>
          <a:off x="0" y="0"/>
          <a:ext cx="0" cy="0"/>
          <a:chOff x="0" y="0"/>
          <a:chExt cx="0" cy="0"/>
        </a:xfrm>
      </p:grpSpPr>
      <p:sp>
        <p:nvSpPr>
          <p:cNvPr id="208" name="Google Shape;208;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Reminders for club reps</a:t>
            </a:r>
            <a:endParaRPr>
              <a:solidFill>
                <a:srgbClr val="FFFFFF"/>
              </a:solidFill>
            </a:endParaRPr>
          </a:p>
        </p:txBody>
      </p:sp>
      <p:sp>
        <p:nvSpPr>
          <p:cNvPr id="209" name="Google Shape;209;p26"/>
          <p:cNvSpPr txBox="1"/>
          <p:nvPr>
            <p:ph idx="1" type="body"/>
          </p:nvPr>
        </p:nvSpPr>
        <p:spPr>
          <a:xfrm>
            <a:off x="457200" y="1417650"/>
            <a:ext cx="8229600" cy="4526100"/>
          </a:xfrm>
          <a:prstGeom prst="rect">
            <a:avLst/>
          </a:prstGeom>
          <a:noFill/>
          <a:ln>
            <a:noFill/>
          </a:ln>
        </p:spPr>
        <p:txBody>
          <a:bodyPr anchorCtr="0" anchor="t" bIns="45700" lIns="91425" spcFirstLastPara="1" rIns="91425" wrap="square" tIns="45700">
            <a:noAutofit/>
          </a:bodyPr>
          <a:lstStyle/>
          <a:p>
            <a:pPr indent="-355600" lvl="0" marL="457200" marR="0" rtl="0" algn="l">
              <a:lnSpc>
                <a:spcPct val="115000"/>
              </a:lnSpc>
              <a:spcBef>
                <a:spcPts val="0"/>
              </a:spcBef>
              <a:spcAft>
                <a:spcPts val="0"/>
              </a:spcAft>
              <a:buClr>
                <a:srgbClr val="FFFFFF"/>
              </a:buClr>
              <a:buSzPts val="2000"/>
              <a:buChar char="•"/>
            </a:pPr>
            <a:r>
              <a:rPr lang="en-US" sz="2000">
                <a:solidFill>
                  <a:srgbClr val="FFFFFF"/>
                </a:solidFill>
              </a:rPr>
              <a:t>Make sure your officers are subscribed to TGC email list and are in the discord</a:t>
            </a:r>
            <a:endParaRPr sz="2000">
              <a:solidFill>
                <a:srgbClr val="FFFFFF"/>
              </a:solidFill>
            </a:endParaRPr>
          </a:p>
          <a:p>
            <a:pPr indent="-355600" lvl="0" marL="457200" marR="0" rtl="0" algn="l">
              <a:lnSpc>
                <a:spcPct val="115000"/>
              </a:lnSpc>
              <a:spcBef>
                <a:spcPts val="0"/>
              </a:spcBef>
              <a:spcAft>
                <a:spcPts val="0"/>
              </a:spcAft>
              <a:buClr>
                <a:srgbClr val="FFFFFF"/>
              </a:buClr>
              <a:buSzPts val="2000"/>
              <a:buChar char="•"/>
            </a:pPr>
            <a:r>
              <a:rPr lang="en-US" sz="2000">
                <a:solidFill>
                  <a:srgbClr val="FFFFFF"/>
                </a:solidFill>
              </a:rPr>
              <a:t>Make sure your officers are subscribed to NAIGC announcement list</a:t>
            </a:r>
            <a:endParaRPr sz="2000">
              <a:solidFill>
                <a:srgbClr val="FFFFFF"/>
              </a:solidFill>
            </a:endParaRPr>
          </a:p>
          <a:p>
            <a:pPr indent="-355600" lvl="1" marL="914400" marR="0" rtl="0" algn="l">
              <a:lnSpc>
                <a:spcPct val="115000"/>
              </a:lnSpc>
              <a:spcBef>
                <a:spcPts val="0"/>
              </a:spcBef>
              <a:spcAft>
                <a:spcPts val="0"/>
              </a:spcAft>
              <a:buClr>
                <a:srgbClr val="FFFFFF"/>
              </a:buClr>
              <a:buSzPts val="2000"/>
              <a:buChar char="–"/>
            </a:pPr>
            <a:r>
              <a:rPr lang="en-US" sz="2000">
                <a:solidFill>
                  <a:srgbClr val="FFFFFF"/>
                </a:solidFill>
              </a:rPr>
              <a:t>you can remind gymnasts too as rules and nationals logistics are announced via that list</a:t>
            </a:r>
            <a:endParaRPr sz="2000">
              <a:solidFill>
                <a:srgbClr val="FFFFFF"/>
              </a:solidFill>
            </a:endParaRPr>
          </a:p>
          <a:p>
            <a:pPr indent="-355600" lvl="0" marL="457200" marR="0" rtl="0" algn="l">
              <a:lnSpc>
                <a:spcPct val="115000"/>
              </a:lnSpc>
              <a:spcBef>
                <a:spcPts val="0"/>
              </a:spcBef>
              <a:spcAft>
                <a:spcPts val="0"/>
              </a:spcAft>
              <a:buClr>
                <a:srgbClr val="FFFFFF"/>
              </a:buClr>
              <a:buSzPts val="2000"/>
              <a:buChar char="•"/>
            </a:pPr>
            <a:r>
              <a:rPr lang="en-US" sz="2000">
                <a:solidFill>
                  <a:srgbClr val="FFFFFF"/>
                </a:solidFill>
              </a:rPr>
              <a:t>Optionally your officers can be in the NAIGC discussion google group</a:t>
            </a:r>
            <a:endParaRPr sz="2000">
              <a:solidFill>
                <a:srgbClr val="FFFFFF"/>
              </a:solidFill>
            </a:endParaRPr>
          </a:p>
          <a:p>
            <a:pPr indent="-355600" lvl="0" marL="457200" rtl="0" algn="l">
              <a:lnSpc>
                <a:spcPct val="115000"/>
              </a:lnSpc>
              <a:spcBef>
                <a:spcPts val="0"/>
              </a:spcBef>
              <a:spcAft>
                <a:spcPts val="0"/>
              </a:spcAft>
              <a:buClr>
                <a:srgbClr val="FFFFFF"/>
              </a:buClr>
              <a:buSzPts val="2000"/>
              <a:buChar char="•"/>
            </a:pPr>
            <a:r>
              <a:rPr lang="en-US" sz="2000">
                <a:solidFill>
                  <a:schemeClr val="lt1"/>
                </a:solidFill>
              </a:rPr>
              <a:t>If you have competing alumni/adults make sure they are subscribed to the alumni email list.</a:t>
            </a:r>
            <a:endParaRPr sz="2000">
              <a:solidFill>
                <a:srgbClr val="FFFFFF"/>
              </a:solidFill>
            </a:endParaRPr>
          </a:p>
          <a:p>
            <a:pPr indent="-355600" lvl="0" marL="457200" marR="0" rtl="0" algn="l">
              <a:lnSpc>
                <a:spcPct val="115000"/>
              </a:lnSpc>
              <a:spcBef>
                <a:spcPts val="0"/>
              </a:spcBef>
              <a:spcAft>
                <a:spcPts val="0"/>
              </a:spcAft>
              <a:buClr>
                <a:srgbClr val="FFFFFF"/>
              </a:buClr>
              <a:buSzPts val="2000"/>
              <a:buChar char="•"/>
            </a:pPr>
            <a:r>
              <a:rPr lang="en-US" sz="2000">
                <a:solidFill>
                  <a:srgbClr val="FFFFFF"/>
                </a:solidFill>
              </a:rPr>
              <a:t>Poll your team if anyone is interested in making a shirt design</a:t>
            </a:r>
            <a:endParaRPr/>
          </a:p>
          <a:p>
            <a:pPr indent="-355600" lvl="0" marL="457200" marR="0" rtl="0" algn="l">
              <a:lnSpc>
                <a:spcPct val="115000"/>
              </a:lnSpc>
              <a:spcBef>
                <a:spcPts val="0"/>
              </a:spcBef>
              <a:spcAft>
                <a:spcPts val="0"/>
              </a:spcAft>
              <a:buClr>
                <a:srgbClr val="FFFFFF"/>
              </a:buClr>
              <a:buSzPts val="2000"/>
              <a:buChar char="•"/>
            </a:pPr>
            <a:r>
              <a:rPr lang="en-US" sz="2000">
                <a:solidFill>
                  <a:srgbClr val="FFFFFF"/>
                </a:solidFill>
              </a:rPr>
              <a:t>Remind your team and the world to follow TGC social media!!!</a:t>
            </a:r>
            <a:endParaRPr sz="2000">
              <a:solidFill>
                <a:srgbClr val="FFFFFF"/>
              </a:solidFill>
            </a:endParaRPr>
          </a:p>
          <a:p>
            <a:pPr indent="-355600" lvl="1" marL="914400" marR="0" rtl="0" algn="l">
              <a:lnSpc>
                <a:spcPct val="115000"/>
              </a:lnSpc>
              <a:spcBef>
                <a:spcPts val="0"/>
              </a:spcBef>
              <a:spcAft>
                <a:spcPts val="0"/>
              </a:spcAft>
              <a:buClr>
                <a:srgbClr val="FFFFFF"/>
              </a:buClr>
              <a:buSzPts val="2000"/>
              <a:buChar char="–"/>
            </a:pPr>
            <a:r>
              <a:rPr lang="en-US" sz="2000">
                <a:solidFill>
                  <a:srgbClr val="FFFFFF"/>
                </a:solidFill>
              </a:rPr>
              <a:t>Also follow each other on social media. tgcgymnastics.com/teams</a:t>
            </a:r>
            <a:endParaRPr sz="2000">
              <a:solidFill>
                <a:srgbClr val="FFFFFF"/>
              </a:solidFill>
            </a:endParaRPr>
          </a:p>
          <a:p>
            <a:pPr indent="0" lvl="0" marL="457200" marR="0" rtl="0" algn="l">
              <a:lnSpc>
                <a:spcPct val="115000"/>
              </a:lnSpc>
              <a:spcBef>
                <a:spcPts val="0"/>
              </a:spcBef>
              <a:spcAft>
                <a:spcPts val="0"/>
              </a:spcAft>
              <a:buSzPts val="3200"/>
              <a:buNone/>
            </a:pPr>
            <a:r>
              <a:t/>
            </a:r>
            <a:endParaRPr sz="20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93" name="Shape 93"/>
        <p:cNvGrpSpPr/>
        <p:nvPr/>
      </p:nvGrpSpPr>
      <p:grpSpPr>
        <a:xfrm>
          <a:off x="0" y="0"/>
          <a:ext cx="0" cy="0"/>
          <a:chOff x="0" y="0"/>
          <a:chExt cx="0" cy="0"/>
        </a:xfrm>
      </p:grpSpPr>
      <p:sp>
        <p:nvSpPr>
          <p:cNvPr id="94" name="Google Shape;94;g30a9b536941_0_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b="0" i="0" lang="en-US" sz="4400" u="none" cap="none" strike="noStrike">
                <a:solidFill>
                  <a:srgbClr val="FFFFFF"/>
                </a:solidFill>
                <a:latin typeface="Calibri"/>
                <a:ea typeface="Calibri"/>
                <a:cs typeface="Calibri"/>
                <a:sym typeface="Calibri"/>
              </a:rPr>
              <a:t>Agenda</a:t>
            </a:r>
            <a:endParaRPr>
              <a:solidFill>
                <a:srgbClr val="FFFFFF"/>
              </a:solidFill>
            </a:endParaRPr>
          </a:p>
        </p:txBody>
      </p:sp>
      <p:sp>
        <p:nvSpPr>
          <p:cNvPr id="95" name="Google Shape;95;g30a9b536941_0_0"/>
          <p:cNvSpPr txBox="1"/>
          <p:nvPr>
            <p:ph idx="1" type="body"/>
          </p:nvPr>
        </p:nvSpPr>
        <p:spPr>
          <a:xfrm>
            <a:off x="457200" y="1417650"/>
            <a:ext cx="8229600" cy="4708500"/>
          </a:xfrm>
          <a:prstGeom prst="rect">
            <a:avLst/>
          </a:prstGeom>
          <a:noFill/>
          <a:ln>
            <a:noFill/>
          </a:ln>
        </p:spPr>
        <p:txBody>
          <a:bodyPr anchorCtr="0" anchor="t" bIns="45700" lIns="91425" spcFirstLastPara="1" rIns="91425" wrap="square" tIns="45700">
            <a:noAutofit/>
          </a:bodyPr>
          <a:lstStyle/>
          <a:p>
            <a:pPr indent="-431800" lvl="0" marL="457200" marR="0" rtl="0" algn="l">
              <a:lnSpc>
                <a:spcPct val="115000"/>
              </a:lnSpc>
              <a:spcBef>
                <a:spcPts val="0"/>
              </a:spcBef>
              <a:spcAft>
                <a:spcPts val="0"/>
              </a:spcAft>
              <a:buClr>
                <a:srgbClr val="FFFFFF"/>
              </a:buClr>
              <a:buSzPts val="3200"/>
              <a:buFont typeface="Calibri"/>
              <a:buChar char="-"/>
            </a:pPr>
            <a:r>
              <a:rPr lang="en-US">
                <a:solidFill>
                  <a:srgbClr val="FFFFFF"/>
                </a:solidFill>
              </a:rPr>
              <a:t>Approve 2024 Minutes</a:t>
            </a:r>
            <a:endParaRPr>
              <a:solidFill>
                <a:srgbClr val="FFFFFF"/>
              </a:solidFill>
            </a:endParaRPr>
          </a:p>
          <a:p>
            <a:pPr indent="-431800" lvl="0" marL="457200" marR="0" rtl="0" algn="l">
              <a:lnSpc>
                <a:spcPct val="115000"/>
              </a:lnSpc>
              <a:spcBef>
                <a:spcPts val="0"/>
              </a:spcBef>
              <a:spcAft>
                <a:spcPts val="0"/>
              </a:spcAft>
              <a:buClr>
                <a:srgbClr val="FFFFFF"/>
              </a:buClr>
              <a:buSzPts val="3200"/>
              <a:buFont typeface="Calibri"/>
              <a:buChar char="-"/>
            </a:pPr>
            <a:r>
              <a:rPr b="0" i="0" lang="en-US" sz="3200" u="none" cap="none" strike="noStrike">
                <a:solidFill>
                  <a:srgbClr val="FFFFFF"/>
                </a:solidFill>
                <a:latin typeface="Calibri"/>
                <a:ea typeface="Calibri"/>
                <a:cs typeface="Calibri"/>
                <a:sym typeface="Calibri"/>
              </a:rPr>
              <a:t>Roll Call</a:t>
            </a:r>
            <a:endParaRPr>
              <a:solidFill>
                <a:srgbClr val="FFFFFF"/>
              </a:solidFill>
            </a:endParaRPr>
          </a:p>
          <a:p>
            <a:pPr indent="-431800" lvl="0" marL="457200" marR="0" rtl="0" algn="l">
              <a:lnSpc>
                <a:spcPct val="115000"/>
              </a:lnSpc>
              <a:spcBef>
                <a:spcPts val="0"/>
              </a:spcBef>
              <a:spcAft>
                <a:spcPts val="0"/>
              </a:spcAft>
              <a:buClr>
                <a:srgbClr val="FFFFFF"/>
              </a:buClr>
              <a:buSzPts val="3200"/>
              <a:buFont typeface="Calibri"/>
              <a:buChar char="-"/>
            </a:pPr>
            <a:r>
              <a:rPr b="0" i="0" lang="en-US" sz="3200" u="none" cap="none" strike="noStrike">
                <a:solidFill>
                  <a:srgbClr val="FFFFFF"/>
                </a:solidFill>
                <a:latin typeface="Calibri"/>
                <a:ea typeface="Calibri"/>
                <a:cs typeface="Calibri"/>
                <a:sym typeface="Calibri"/>
              </a:rPr>
              <a:t>TGC </a:t>
            </a:r>
            <a:r>
              <a:rPr lang="en-US">
                <a:solidFill>
                  <a:srgbClr val="FFFFFF"/>
                </a:solidFill>
              </a:rPr>
              <a:t>Background</a:t>
            </a:r>
            <a:endParaRPr>
              <a:solidFill>
                <a:srgbClr val="FFFFFF"/>
              </a:solidFill>
            </a:endParaRPr>
          </a:p>
          <a:p>
            <a:pPr indent="-431800" lvl="0" marL="457200" marR="0" rtl="0" algn="l">
              <a:lnSpc>
                <a:spcPct val="115000"/>
              </a:lnSpc>
              <a:spcBef>
                <a:spcPts val="0"/>
              </a:spcBef>
              <a:spcAft>
                <a:spcPts val="0"/>
              </a:spcAft>
              <a:buClr>
                <a:srgbClr val="FFFFFF"/>
              </a:buClr>
              <a:buSzPts val="3200"/>
              <a:buFont typeface="Calibri"/>
              <a:buChar char="-"/>
            </a:pPr>
            <a:r>
              <a:rPr b="0" i="0" lang="en-US" sz="3200" u="none" cap="none" strike="noStrike">
                <a:solidFill>
                  <a:srgbClr val="FFFFFF"/>
                </a:solidFill>
                <a:latin typeface="Calibri"/>
                <a:ea typeface="Calibri"/>
                <a:cs typeface="Calibri"/>
                <a:sym typeface="Calibri"/>
              </a:rPr>
              <a:t>Current </a:t>
            </a:r>
            <a:r>
              <a:rPr lang="en-US">
                <a:solidFill>
                  <a:srgbClr val="FFFFFF"/>
                </a:solidFill>
              </a:rPr>
              <a:t>Objectives/Goals</a:t>
            </a:r>
            <a:endParaRPr/>
          </a:p>
          <a:p>
            <a:pPr indent="-431800" lvl="0" marL="457200" marR="0" rtl="0" algn="l">
              <a:lnSpc>
                <a:spcPct val="115000"/>
              </a:lnSpc>
              <a:spcBef>
                <a:spcPts val="0"/>
              </a:spcBef>
              <a:spcAft>
                <a:spcPts val="0"/>
              </a:spcAft>
              <a:buClr>
                <a:srgbClr val="FFFFFF"/>
              </a:buClr>
              <a:buSzPts val="3200"/>
              <a:buFont typeface="Calibri"/>
              <a:buChar char="-"/>
            </a:pPr>
            <a:r>
              <a:rPr lang="en-US">
                <a:solidFill>
                  <a:srgbClr val="FFFFFF"/>
                </a:solidFill>
              </a:rPr>
              <a:t>Last Meeting</a:t>
            </a:r>
            <a:endParaRPr>
              <a:solidFill>
                <a:srgbClr val="FFFFFF"/>
              </a:solidFill>
            </a:endParaRPr>
          </a:p>
          <a:p>
            <a:pPr indent="-431800" lvl="0" marL="457200" rtl="0" algn="l">
              <a:lnSpc>
                <a:spcPct val="115000"/>
              </a:lnSpc>
              <a:spcBef>
                <a:spcPts val="0"/>
              </a:spcBef>
              <a:spcAft>
                <a:spcPts val="0"/>
              </a:spcAft>
              <a:buClr>
                <a:srgbClr val="FFFFFF"/>
              </a:buClr>
              <a:buSzPts val="3200"/>
              <a:buChar char="-"/>
            </a:pPr>
            <a:r>
              <a:rPr lang="en-US">
                <a:solidFill>
                  <a:schemeClr val="lt1"/>
                </a:solidFill>
              </a:rPr>
              <a:t>Constitution/Rules Discussion</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2026 Meet Schedule</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2026 TGC Shirts</a:t>
            </a:r>
            <a:endParaRPr>
              <a:solidFill>
                <a:srgbClr val="FFFFFF"/>
              </a:solidFill>
            </a:endParaRPr>
          </a:p>
          <a:p>
            <a:pPr indent="-431800" lvl="0" marL="457200" marR="0" rtl="0" algn="l">
              <a:lnSpc>
                <a:spcPct val="115000"/>
              </a:lnSpc>
              <a:spcBef>
                <a:spcPts val="0"/>
              </a:spcBef>
              <a:spcAft>
                <a:spcPts val="0"/>
              </a:spcAft>
              <a:buClr>
                <a:srgbClr val="FFFFFF"/>
              </a:buClr>
              <a:buSzPts val="3200"/>
              <a:buChar char="-"/>
            </a:pPr>
            <a:r>
              <a:rPr lang="en-US">
                <a:solidFill>
                  <a:srgbClr val="FFFFFF"/>
                </a:solidFill>
              </a:rPr>
              <a:t>Elections</a:t>
            </a:r>
            <a:endParaRPr>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99" name="Shape 99"/>
        <p:cNvGrpSpPr/>
        <p:nvPr/>
      </p:nvGrpSpPr>
      <p:grpSpPr>
        <a:xfrm>
          <a:off x="0" y="0"/>
          <a:ext cx="0" cy="0"/>
          <a:chOff x="0" y="0"/>
          <a:chExt cx="0" cy="0"/>
        </a:xfrm>
      </p:grpSpPr>
      <p:sp>
        <p:nvSpPr>
          <p:cNvPr id="100" name="Google Shape;10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Voting Procedures</a:t>
            </a:r>
            <a:endParaRPr>
              <a:solidFill>
                <a:srgbClr val="FFFFFF"/>
              </a:solidFill>
            </a:endParaRPr>
          </a:p>
        </p:txBody>
      </p:sp>
      <p:sp>
        <p:nvSpPr>
          <p:cNvPr id="101" name="Google Shape;101;p2"/>
          <p:cNvSpPr txBox="1"/>
          <p:nvPr>
            <p:ph idx="1" type="body"/>
          </p:nvPr>
        </p:nvSpPr>
        <p:spPr>
          <a:xfrm>
            <a:off x="495800" y="1417650"/>
            <a:ext cx="8229600" cy="4708500"/>
          </a:xfrm>
          <a:prstGeom prst="rect">
            <a:avLst/>
          </a:prstGeom>
          <a:noFill/>
          <a:ln>
            <a:noFill/>
          </a:ln>
        </p:spPr>
        <p:txBody>
          <a:bodyPr anchorCtr="0" anchor="t" bIns="45700" lIns="91425" spcFirstLastPara="1" rIns="91425" wrap="square" tIns="45700">
            <a:noAutofit/>
          </a:bodyPr>
          <a:lstStyle/>
          <a:p>
            <a:pPr indent="-393700" lvl="0" marL="457200" rtl="0" algn="l">
              <a:lnSpc>
                <a:spcPct val="115000"/>
              </a:lnSpc>
              <a:spcBef>
                <a:spcPts val="0"/>
              </a:spcBef>
              <a:spcAft>
                <a:spcPts val="0"/>
              </a:spcAft>
              <a:buClr>
                <a:srgbClr val="FFFFFF"/>
              </a:buClr>
              <a:buSzPts val="2600"/>
              <a:buChar char="-"/>
            </a:pPr>
            <a:r>
              <a:rPr lang="en-US" sz="2600">
                <a:solidFill>
                  <a:srgbClr val="FFFFFF"/>
                </a:solidFill>
              </a:rPr>
              <a:t>A motion must be made for a vote, nomination, or request to table an item or move on</a:t>
            </a:r>
            <a:endParaRPr sz="2600">
              <a:solidFill>
                <a:srgbClr val="FFFFFF"/>
              </a:solidFill>
            </a:endParaRPr>
          </a:p>
          <a:p>
            <a:pPr indent="-393700" lvl="0" marL="457200" rtl="0" algn="l">
              <a:lnSpc>
                <a:spcPct val="115000"/>
              </a:lnSpc>
              <a:spcBef>
                <a:spcPts val="0"/>
              </a:spcBef>
              <a:spcAft>
                <a:spcPts val="0"/>
              </a:spcAft>
              <a:buClr>
                <a:srgbClr val="FFFFFF"/>
              </a:buClr>
              <a:buSzPts val="2600"/>
              <a:buChar char="-"/>
            </a:pPr>
            <a:r>
              <a:rPr lang="en-US" sz="2600">
                <a:solidFill>
                  <a:srgbClr val="FFFFFF"/>
                </a:solidFill>
              </a:rPr>
              <a:t>That motion must be seconded</a:t>
            </a:r>
            <a:endParaRPr sz="2600">
              <a:solidFill>
                <a:srgbClr val="FFFFFF"/>
              </a:solidFill>
            </a:endParaRPr>
          </a:p>
          <a:p>
            <a:pPr indent="-393700" lvl="0" marL="457200" rtl="0" algn="l">
              <a:lnSpc>
                <a:spcPct val="115000"/>
              </a:lnSpc>
              <a:spcBef>
                <a:spcPts val="0"/>
              </a:spcBef>
              <a:spcAft>
                <a:spcPts val="0"/>
              </a:spcAft>
              <a:buClr>
                <a:srgbClr val="FFFFFF"/>
              </a:buClr>
              <a:buSzPts val="2600"/>
              <a:buChar char="-"/>
            </a:pPr>
            <a:r>
              <a:rPr lang="en-US" sz="2600">
                <a:solidFill>
                  <a:srgbClr val="FFFFFF"/>
                </a:solidFill>
              </a:rPr>
              <a:t>Once seconded we can vote. We will vote to vote, if that passes then we will take the actual vote. The purpose of the first vote is to say “We’re ready to vote” vs “We want to discuss more”</a:t>
            </a:r>
            <a:endParaRPr sz="2600">
              <a:solidFill>
                <a:srgbClr val="FFFFFF"/>
              </a:solidFill>
            </a:endParaRPr>
          </a:p>
          <a:p>
            <a:pPr indent="-393700" lvl="0" marL="457200" rtl="0" algn="l">
              <a:lnSpc>
                <a:spcPct val="115000"/>
              </a:lnSpc>
              <a:spcBef>
                <a:spcPts val="0"/>
              </a:spcBef>
              <a:spcAft>
                <a:spcPts val="0"/>
              </a:spcAft>
              <a:buClr>
                <a:srgbClr val="FFFFFF"/>
              </a:buClr>
              <a:buSzPts val="2600"/>
              <a:buChar char="-"/>
            </a:pPr>
            <a:r>
              <a:rPr lang="en-US" sz="2600">
                <a:solidFill>
                  <a:srgbClr val="FFFFFF"/>
                </a:solidFill>
              </a:rPr>
              <a:t>We can vote by acclamation. This means a vote passes if nobody objects. If someone either objects or requests a full vote for the record then we will hold a full vote.</a:t>
            </a:r>
            <a:endParaRPr sz="26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05" name="Shape 105"/>
        <p:cNvGrpSpPr/>
        <p:nvPr/>
      </p:nvGrpSpPr>
      <p:grpSpPr>
        <a:xfrm>
          <a:off x="0" y="0"/>
          <a:ext cx="0" cy="0"/>
          <a:chOff x="0" y="0"/>
          <a:chExt cx="0" cy="0"/>
        </a:xfrm>
      </p:grpSpPr>
      <p:sp>
        <p:nvSpPr>
          <p:cNvPr id="106" name="Google Shape;106;p3"/>
          <p:cNvSpPr txBox="1"/>
          <p:nvPr>
            <p:ph type="title"/>
          </p:nvPr>
        </p:nvSpPr>
        <p:spPr>
          <a:xfrm>
            <a:off x="457200" y="30126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lang="en-US">
                <a:solidFill>
                  <a:srgbClr val="FFFFFF"/>
                </a:solidFill>
              </a:rPr>
              <a:t>Roll Call</a:t>
            </a:r>
            <a:endParaRPr>
              <a:solidFill>
                <a:srgbClr val="FFFFFF"/>
              </a:solidFill>
            </a:endParaRPr>
          </a:p>
        </p:txBody>
      </p:sp>
      <p:sp>
        <p:nvSpPr>
          <p:cNvPr id="107" name="Google Shape;107;p3"/>
          <p:cNvSpPr txBox="1"/>
          <p:nvPr>
            <p:ph idx="1" type="body"/>
          </p:nvPr>
        </p:nvSpPr>
        <p:spPr>
          <a:xfrm>
            <a:off x="457200" y="1323025"/>
            <a:ext cx="8229600" cy="4526100"/>
          </a:xfrm>
          <a:prstGeom prst="rect">
            <a:avLst/>
          </a:prstGeom>
          <a:noFill/>
          <a:ln>
            <a:noFill/>
          </a:ln>
        </p:spPr>
        <p:txBody>
          <a:bodyPr anchorCtr="0" anchor="t" bIns="45700" lIns="91425" spcFirstLastPara="1" rIns="91425" wrap="square" tIns="45700">
            <a:noAutofit/>
          </a:bodyPr>
          <a:lstStyle/>
          <a:p>
            <a:pPr indent="-431800" lvl="0" marL="457200" marR="0" rtl="0" algn="l">
              <a:lnSpc>
                <a:spcPct val="80000"/>
              </a:lnSpc>
              <a:spcBef>
                <a:spcPts val="0"/>
              </a:spcBef>
              <a:spcAft>
                <a:spcPts val="0"/>
              </a:spcAft>
              <a:buClr>
                <a:srgbClr val="FFFFFF"/>
              </a:buClr>
              <a:buSzPts val="3200"/>
              <a:buChar char="-"/>
            </a:pPr>
            <a:r>
              <a:rPr lang="en-US">
                <a:solidFill>
                  <a:srgbClr val="FFFFFF"/>
                </a:solidFill>
              </a:rPr>
              <a:t>Roll Call</a:t>
            </a:r>
            <a:endParaRPr>
              <a:solidFill>
                <a:srgbClr val="FFFFFF"/>
              </a:solidFill>
            </a:endParaRPr>
          </a:p>
          <a:p>
            <a:pPr indent="-406400" lvl="1" marL="914400" marR="0" rtl="0" algn="l">
              <a:lnSpc>
                <a:spcPct val="80000"/>
              </a:lnSpc>
              <a:spcBef>
                <a:spcPts val="0"/>
              </a:spcBef>
              <a:spcAft>
                <a:spcPts val="0"/>
              </a:spcAft>
              <a:buClr>
                <a:srgbClr val="FFFFFF"/>
              </a:buClr>
              <a:buSzPts val="2800"/>
              <a:buChar char="-"/>
            </a:pPr>
            <a:r>
              <a:rPr lang="en-US">
                <a:solidFill>
                  <a:srgbClr val="FFFFFF"/>
                </a:solidFill>
              </a:rPr>
              <a:t>Has anything major changed for your club this year?</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Survey Results</a:t>
            </a:r>
            <a:endParaRPr>
              <a:solidFill>
                <a:srgbClr val="FFFFFF"/>
              </a:solidFill>
            </a:endParaRPr>
          </a:p>
          <a:p>
            <a:pPr indent="0" lvl="0" marL="0" marR="0" rtl="0" algn="l">
              <a:lnSpc>
                <a:spcPct val="80000"/>
              </a:lnSpc>
              <a:spcBef>
                <a:spcPts val="0"/>
              </a:spcBef>
              <a:spcAft>
                <a:spcPts val="0"/>
              </a:spcAft>
              <a:buSzPts val="3200"/>
              <a:buNone/>
            </a:pPr>
            <a:r>
              <a:t/>
            </a:r>
            <a:endParaRPr>
              <a:solidFill>
                <a:srgbClr val="FFFFFF"/>
              </a:solidFill>
            </a:endParaRPr>
          </a:p>
          <a:p>
            <a:pPr indent="0" lvl="0" marL="0" marR="0" rtl="0" algn="l">
              <a:lnSpc>
                <a:spcPct val="80000"/>
              </a:lnSpc>
              <a:spcBef>
                <a:spcPts val="448"/>
              </a:spcBef>
              <a:spcAft>
                <a:spcPts val="0"/>
              </a:spcAft>
              <a:buSzPts val="3200"/>
              <a:buNone/>
            </a:pPr>
            <a:r>
              <a:t/>
            </a:r>
            <a:endParaRPr sz="2240">
              <a:solidFill>
                <a:srgbClr val="FFFFFF"/>
              </a:solidFill>
            </a:endParaRPr>
          </a:p>
          <a:p>
            <a:pPr indent="0" lvl="0" marL="0" marR="0" rtl="0" algn="l">
              <a:lnSpc>
                <a:spcPct val="80000"/>
              </a:lnSpc>
              <a:spcBef>
                <a:spcPts val="448"/>
              </a:spcBef>
              <a:spcAft>
                <a:spcPts val="0"/>
              </a:spcAft>
              <a:buSzPts val="3200"/>
              <a:buNone/>
            </a:pPr>
            <a:r>
              <a:t/>
            </a:r>
            <a:endParaRPr sz="2240">
              <a:solidFill>
                <a:srgbClr val="FFFFFF"/>
              </a:solidFill>
            </a:endParaRPr>
          </a:p>
          <a:p>
            <a:pPr indent="0" lvl="0" marL="457200" marR="0" rtl="0" algn="l">
              <a:lnSpc>
                <a:spcPct val="80000"/>
              </a:lnSpc>
              <a:spcBef>
                <a:spcPts val="392"/>
              </a:spcBef>
              <a:spcAft>
                <a:spcPts val="0"/>
              </a:spcAft>
              <a:buSzPts val="3200"/>
              <a:buNone/>
            </a:pPr>
            <a:r>
              <a:t/>
            </a:r>
            <a:endParaRPr>
              <a:solidFill>
                <a:srgbClr val="FFFFFF"/>
              </a:solidFill>
            </a:endParaRPr>
          </a:p>
          <a:p>
            <a:pPr indent="0" lvl="1" marL="581660" marR="0" rtl="0" algn="l">
              <a:lnSpc>
                <a:spcPct val="80000"/>
              </a:lnSpc>
              <a:spcBef>
                <a:spcPts val="392"/>
              </a:spcBef>
              <a:spcAft>
                <a:spcPts val="1600"/>
              </a:spcAft>
              <a:buClr>
                <a:schemeClr val="dk1"/>
              </a:buClr>
              <a:buSzPts val="1960"/>
              <a:buFont typeface="Arial"/>
              <a:buNone/>
            </a:pPr>
            <a:r>
              <a:t/>
            </a:r>
            <a:endParaRPr b="0" i="0" sz="1960" u="none" cap="none" strike="noStrike">
              <a:solidFill>
                <a:srgbClr val="FFFFFF"/>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11" name="Shape 111"/>
        <p:cNvGrpSpPr/>
        <p:nvPr/>
      </p:nvGrpSpPr>
      <p:grpSpPr>
        <a:xfrm>
          <a:off x="0" y="0"/>
          <a:ext cx="0" cy="0"/>
          <a:chOff x="0" y="0"/>
          <a:chExt cx="0" cy="0"/>
        </a:xfrm>
      </p:grpSpPr>
      <p:sp>
        <p:nvSpPr>
          <p:cNvPr id="112" name="Google Shape;112;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2800"/>
              <a:buNone/>
            </a:pPr>
            <a:r>
              <a:rPr lang="en-US">
                <a:solidFill>
                  <a:srgbClr val="FFFFFF"/>
                </a:solidFill>
              </a:rPr>
              <a:t>TGC History</a:t>
            </a:r>
            <a:endParaRPr>
              <a:solidFill>
                <a:srgbClr val="FFFFFF"/>
              </a:solidFill>
            </a:endParaRPr>
          </a:p>
        </p:txBody>
      </p:sp>
      <p:sp>
        <p:nvSpPr>
          <p:cNvPr id="113" name="Google Shape;113;p4"/>
          <p:cNvSpPr txBox="1"/>
          <p:nvPr>
            <p:ph idx="1" type="body"/>
          </p:nvPr>
        </p:nvSpPr>
        <p:spPr>
          <a:xfrm>
            <a:off x="457200" y="1323025"/>
            <a:ext cx="8229600" cy="4526100"/>
          </a:xfrm>
          <a:prstGeom prst="rect">
            <a:avLst/>
          </a:prstGeom>
          <a:noFill/>
          <a:ln>
            <a:noFill/>
          </a:ln>
        </p:spPr>
        <p:txBody>
          <a:bodyPr anchorCtr="0" anchor="t" bIns="45700" lIns="91425" spcFirstLastPara="1" rIns="91425" wrap="square" tIns="45700">
            <a:noAutofit/>
          </a:bodyPr>
          <a:lstStyle/>
          <a:p>
            <a:pPr indent="-431800" lvl="0" marL="457200" marR="0" rtl="0" algn="l">
              <a:lnSpc>
                <a:spcPct val="80000"/>
              </a:lnSpc>
              <a:spcBef>
                <a:spcPts val="0"/>
              </a:spcBef>
              <a:spcAft>
                <a:spcPts val="0"/>
              </a:spcAft>
              <a:buClr>
                <a:srgbClr val="FFFFFF"/>
              </a:buClr>
              <a:buSzPts val="3200"/>
              <a:buFont typeface="Calibri"/>
              <a:buChar char="-"/>
            </a:pPr>
            <a:r>
              <a:rPr lang="en-US">
                <a:solidFill>
                  <a:srgbClr val="FFFFFF"/>
                </a:solidFill>
              </a:rPr>
              <a:t>1979: TGCCC Founded, though clubs and competition existed beforehand</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Teams began attending NAIGC nationals in early 90’s</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2006(?): Constitution written</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2012: Began collecting income</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2016: Board expanded</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2018: Registration and Scoring System</a:t>
            </a:r>
            <a:endParaRPr>
              <a:solidFill>
                <a:srgbClr val="FFFFFF"/>
              </a:solidFill>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2019: Constitution cleanup</a:t>
            </a:r>
            <a:endParaRPr/>
          </a:p>
          <a:p>
            <a:pPr indent="-431800" lvl="0" marL="457200" marR="0" rtl="0" algn="l">
              <a:lnSpc>
                <a:spcPct val="80000"/>
              </a:lnSpc>
              <a:spcBef>
                <a:spcPts val="0"/>
              </a:spcBef>
              <a:spcAft>
                <a:spcPts val="0"/>
              </a:spcAft>
              <a:buClr>
                <a:srgbClr val="FFFFFF"/>
              </a:buClr>
              <a:buSzPts val="3200"/>
              <a:buChar char="-"/>
            </a:pPr>
            <a:r>
              <a:rPr lang="en-US">
                <a:solidFill>
                  <a:srgbClr val="FFFFFF"/>
                </a:solidFill>
              </a:rPr>
              <a:t>2024: Attained 501c3 status</a:t>
            </a:r>
            <a:endParaRPr>
              <a:solidFill>
                <a:srgbClr val="FFFFFF"/>
              </a:solidFill>
            </a:endParaRPr>
          </a:p>
          <a:p>
            <a:pPr indent="0" lvl="0" marL="0" marR="0" rtl="0" algn="l">
              <a:lnSpc>
                <a:spcPct val="80000"/>
              </a:lnSpc>
              <a:spcBef>
                <a:spcPts val="0"/>
              </a:spcBef>
              <a:spcAft>
                <a:spcPts val="0"/>
              </a:spcAft>
              <a:buSzPts val="3200"/>
              <a:buNone/>
            </a:pPr>
            <a:r>
              <a:t/>
            </a:r>
            <a:endParaRPr>
              <a:solidFill>
                <a:srgbClr val="FFFFFF"/>
              </a:solidFill>
            </a:endParaRPr>
          </a:p>
          <a:p>
            <a:pPr indent="0" lvl="0" marL="0" marR="0" rtl="0" algn="l">
              <a:lnSpc>
                <a:spcPct val="80000"/>
              </a:lnSpc>
              <a:spcBef>
                <a:spcPts val="448"/>
              </a:spcBef>
              <a:spcAft>
                <a:spcPts val="0"/>
              </a:spcAft>
              <a:buSzPts val="3200"/>
              <a:buNone/>
            </a:pPr>
            <a:r>
              <a:t/>
            </a:r>
            <a:endParaRPr sz="2240">
              <a:solidFill>
                <a:srgbClr val="FFFFFF"/>
              </a:solidFill>
            </a:endParaRPr>
          </a:p>
          <a:p>
            <a:pPr indent="0" lvl="0" marL="0" marR="0" rtl="0" algn="l">
              <a:lnSpc>
                <a:spcPct val="80000"/>
              </a:lnSpc>
              <a:spcBef>
                <a:spcPts val="448"/>
              </a:spcBef>
              <a:spcAft>
                <a:spcPts val="0"/>
              </a:spcAft>
              <a:buSzPts val="3200"/>
              <a:buNone/>
            </a:pPr>
            <a:r>
              <a:t/>
            </a:r>
            <a:endParaRPr sz="2240">
              <a:solidFill>
                <a:srgbClr val="FFFFFF"/>
              </a:solidFill>
            </a:endParaRPr>
          </a:p>
          <a:p>
            <a:pPr indent="0" lvl="0" marL="457200" marR="0" rtl="0" algn="l">
              <a:lnSpc>
                <a:spcPct val="80000"/>
              </a:lnSpc>
              <a:spcBef>
                <a:spcPts val="392"/>
              </a:spcBef>
              <a:spcAft>
                <a:spcPts val="0"/>
              </a:spcAft>
              <a:buSzPts val="3200"/>
              <a:buNone/>
            </a:pPr>
            <a:r>
              <a:t/>
            </a:r>
            <a:endParaRPr>
              <a:solidFill>
                <a:srgbClr val="FFFFFF"/>
              </a:solidFill>
            </a:endParaRPr>
          </a:p>
          <a:p>
            <a:pPr indent="0" lvl="1" marL="581660" marR="0" rtl="0" algn="l">
              <a:lnSpc>
                <a:spcPct val="80000"/>
              </a:lnSpc>
              <a:spcBef>
                <a:spcPts val="392"/>
              </a:spcBef>
              <a:spcAft>
                <a:spcPts val="1600"/>
              </a:spcAft>
              <a:buClr>
                <a:schemeClr val="dk1"/>
              </a:buClr>
              <a:buSzPts val="1960"/>
              <a:buFont typeface="Arial"/>
              <a:buNone/>
            </a:pPr>
            <a:r>
              <a:t/>
            </a:r>
            <a:endParaRPr b="0" i="0" sz="1960" u="none" cap="none" strike="noStrike">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17" name="Shape 117"/>
        <p:cNvGrpSpPr/>
        <p:nvPr/>
      </p:nvGrpSpPr>
      <p:grpSpPr>
        <a:xfrm>
          <a:off x="0" y="0"/>
          <a:ext cx="0" cy="0"/>
          <a:chOff x="0" y="0"/>
          <a:chExt cx="0" cy="0"/>
        </a:xfrm>
      </p:grpSpPr>
      <p:sp>
        <p:nvSpPr>
          <p:cNvPr id="118" name="Google Shape;118;p5"/>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2800"/>
              <a:buNone/>
            </a:pPr>
            <a:r>
              <a:rPr lang="en-US">
                <a:solidFill>
                  <a:srgbClr val="FFFFFF"/>
                </a:solidFill>
              </a:rPr>
              <a:t>Current Objectives</a:t>
            </a:r>
            <a:endParaRPr>
              <a:solidFill>
                <a:srgbClr val="FFFFFF"/>
              </a:solidFill>
            </a:endParaRPr>
          </a:p>
        </p:txBody>
      </p:sp>
      <p:sp>
        <p:nvSpPr>
          <p:cNvPr id="119" name="Google Shape;119;p5"/>
          <p:cNvSpPr txBox="1"/>
          <p:nvPr>
            <p:ph idx="1" type="body"/>
          </p:nvPr>
        </p:nvSpPr>
        <p:spPr>
          <a:xfrm>
            <a:off x="457200" y="1333850"/>
            <a:ext cx="8229600" cy="4526100"/>
          </a:xfrm>
          <a:prstGeom prst="rect">
            <a:avLst/>
          </a:prstGeom>
          <a:noFill/>
          <a:ln>
            <a:noFill/>
          </a:ln>
        </p:spPr>
        <p:txBody>
          <a:bodyPr anchorCtr="0" anchor="t" bIns="91425" lIns="91425" spcFirstLastPara="1" rIns="91425" wrap="square" tIns="91425">
            <a:noAutofit/>
          </a:bodyPr>
          <a:lstStyle/>
          <a:p>
            <a:pPr indent="-431800" lvl="0" marL="457200" rtl="0" algn="l">
              <a:lnSpc>
                <a:spcPct val="115000"/>
              </a:lnSpc>
              <a:spcBef>
                <a:spcPts val="0"/>
              </a:spcBef>
              <a:spcAft>
                <a:spcPts val="0"/>
              </a:spcAft>
              <a:buClr>
                <a:srgbClr val="FFFFFF"/>
              </a:buClr>
              <a:buSzPts val="3200"/>
              <a:buAutoNum type="arabicPeriod"/>
            </a:pPr>
            <a:r>
              <a:rPr lang="en-US">
                <a:solidFill>
                  <a:srgbClr val="FFFFFF"/>
                </a:solidFill>
              </a:rPr>
              <a:t>Education</a:t>
            </a:r>
            <a:endParaRPr>
              <a:solidFill>
                <a:srgbClr val="FFFFFF"/>
              </a:solidFill>
            </a:endParaRPr>
          </a:p>
          <a:p>
            <a:pPr indent="457200" lvl="0" marL="0" rtl="0" algn="l">
              <a:lnSpc>
                <a:spcPct val="115000"/>
              </a:lnSpc>
              <a:spcBef>
                <a:spcPts val="0"/>
              </a:spcBef>
              <a:spcAft>
                <a:spcPts val="0"/>
              </a:spcAft>
              <a:buSzPts val="3200"/>
              <a:buNone/>
            </a:pPr>
            <a:r>
              <a:rPr lang="en-US">
                <a:solidFill>
                  <a:srgbClr val="FFFFFF"/>
                </a:solidFill>
              </a:rPr>
              <a:t>-Alliance with Judging Organizations</a:t>
            </a:r>
            <a:endParaRPr>
              <a:solidFill>
                <a:srgbClr val="FFFFFF"/>
              </a:solidFill>
            </a:endParaRPr>
          </a:p>
          <a:p>
            <a:pPr indent="457200" lvl="0" marL="0" rtl="0" algn="l">
              <a:lnSpc>
                <a:spcPct val="115000"/>
              </a:lnSpc>
              <a:spcBef>
                <a:spcPts val="0"/>
              </a:spcBef>
              <a:spcAft>
                <a:spcPts val="0"/>
              </a:spcAft>
              <a:buSzPts val="3200"/>
              <a:buNone/>
            </a:pPr>
            <a:r>
              <a:rPr lang="en-US">
                <a:solidFill>
                  <a:srgbClr val="FFFFFF"/>
                </a:solidFill>
              </a:rPr>
              <a:t>-Clinics/ Judging Courses</a:t>
            </a:r>
            <a:endParaRPr>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US">
                <a:solidFill>
                  <a:srgbClr val="FFFFFF"/>
                </a:solidFill>
              </a:rPr>
              <a:t>2. Outreach</a:t>
            </a:r>
            <a:endParaRPr>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US">
                <a:solidFill>
                  <a:srgbClr val="FFFFFF"/>
                </a:solidFill>
              </a:rPr>
              <a:t>	-New Clubs</a:t>
            </a:r>
            <a:endParaRPr>
              <a:solidFill>
                <a:srgbClr val="FFFFFF"/>
              </a:solidFill>
            </a:endParaRPr>
          </a:p>
          <a:p>
            <a:pPr indent="0" lvl="0" marL="457200" rtl="0" algn="l">
              <a:lnSpc>
                <a:spcPct val="115000"/>
              </a:lnSpc>
              <a:spcBef>
                <a:spcPts val="0"/>
              </a:spcBef>
              <a:spcAft>
                <a:spcPts val="0"/>
              </a:spcAft>
              <a:buClr>
                <a:schemeClr val="dk1"/>
              </a:buClr>
              <a:buSzPts val="1100"/>
              <a:buFont typeface="Arial"/>
              <a:buNone/>
            </a:pPr>
            <a:r>
              <a:rPr lang="en-US">
                <a:solidFill>
                  <a:srgbClr val="FFFFFF"/>
                </a:solidFill>
              </a:rPr>
              <a:t>-Visibility to JO Clubs/High School Programs</a:t>
            </a:r>
            <a:endParaRPr>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US">
                <a:solidFill>
                  <a:srgbClr val="FFFFFF"/>
                </a:solidFill>
              </a:rPr>
              <a:t>	-Marketing/Brand Development </a:t>
            </a:r>
            <a:endParaRPr>
              <a:solidFill>
                <a:srgbClr val="FFFFFF"/>
              </a:solidFill>
            </a:endParaRPr>
          </a:p>
          <a:p>
            <a:pPr indent="-139700" lvl="0" marL="342900" rtl="0" algn="l">
              <a:lnSpc>
                <a:spcPct val="115000"/>
              </a:lnSpc>
              <a:spcBef>
                <a:spcPts val="640"/>
              </a:spcBef>
              <a:spcAft>
                <a:spcPts val="0"/>
              </a:spcAft>
              <a:buSzPts val="3200"/>
              <a:buNone/>
            </a:pPr>
            <a:r>
              <a:t/>
            </a:r>
            <a:endParaRPr>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23" name="Shape 123"/>
        <p:cNvGrpSpPr/>
        <p:nvPr/>
      </p:nvGrpSpPr>
      <p:grpSpPr>
        <a:xfrm>
          <a:off x="0" y="0"/>
          <a:ext cx="0" cy="0"/>
          <a:chOff x="0" y="0"/>
          <a:chExt cx="0" cy="0"/>
        </a:xfrm>
      </p:grpSpPr>
      <p:sp>
        <p:nvSpPr>
          <p:cNvPr id="124" name="Google Shape;12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alibri"/>
              <a:buNone/>
            </a:pPr>
            <a:r>
              <a:rPr b="0" i="0" lang="en-US" sz="4400" u="none" cap="none" strike="noStrike">
                <a:solidFill>
                  <a:srgbClr val="FFFFFF"/>
                </a:solidFill>
                <a:latin typeface="Calibri"/>
                <a:ea typeface="Calibri"/>
                <a:cs typeface="Calibri"/>
                <a:sym typeface="Calibri"/>
              </a:rPr>
              <a:t>Current </a:t>
            </a:r>
            <a:r>
              <a:rPr lang="en-US">
                <a:solidFill>
                  <a:srgbClr val="FFFFFF"/>
                </a:solidFill>
              </a:rPr>
              <a:t>Objectives</a:t>
            </a:r>
            <a:endParaRPr>
              <a:solidFill>
                <a:srgbClr val="FFFFFF"/>
              </a:solidFill>
            </a:endParaRPr>
          </a:p>
        </p:txBody>
      </p:sp>
      <p:sp>
        <p:nvSpPr>
          <p:cNvPr id="125" name="Google Shape;125;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a:solidFill>
                  <a:srgbClr val="FFFFFF"/>
                </a:solidFill>
              </a:rPr>
              <a:t>3. Facilitating Competition</a:t>
            </a:r>
            <a:endParaRPr>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US">
                <a:solidFill>
                  <a:srgbClr val="FFFFFF"/>
                </a:solidFill>
              </a:rPr>
              <a:t>	-Streamline Meet Registrations</a:t>
            </a:r>
            <a:endParaRPr>
              <a:solidFill>
                <a:srgbClr val="FFFFFF"/>
              </a:solidFill>
            </a:endParaRPr>
          </a:p>
          <a:p>
            <a:pPr indent="0" lvl="0" marL="457200" rtl="0" algn="l">
              <a:lnSpc>
                <a:spcPct val="115000"/>
              </a:lnSpc>
              <a:spcBef>
                <a:spcPts val="0"/>
              </a:spcBef>
              <a:spcAft>
                <a:spcPts val="0"/>
              </a:spcAft>
              <a:buClr>
                <a:schemeClr val="dk1"/>
              </a:buClr>
              <a:buSzPts val="1100"/>
              <a:buFont typeface="Arial"/>
              <a:buNone/>
            </a:pPr>
            <a:r>
              <a:rPr lang="en-US">
                <a:solidFill>
                  <a:srgbClr val="FFFFFF"/>
                </a:solidFill>
              </a:rPr>
              <a:t>-Streamline Competition Structure and 	Rules</a:t>
            </a:r>
            <a:endParaRPr>
              <a:solidFill>
                <a:srgbClr val="FFFFFF"/>
              </a:solidFill>
            </a:endParaRPr>
          </a:p>
          <a:p>
            <a:pPr indent="0" lvl="0" marL="0" rtl="0" algn="l">
              <a:lnSpc>
                <a:spcPct val="115000"/>
              </a:lnSpc>
              <a:spcBef>
                <a:spcPts val="0"/>
              </a:spcBef>
              <a:spcAft>
                <a:spcPts val="0"/>
              </a:spcAft>
              <a:buClr>
                <a:schemeClr val="dk1"/>
              </a:buClr>
              <a:buSzPts val="1100"/>
              <a:buFont typeface="Arial"/>
              <a:buNone/>
            </a:pPr>
            <a:r>
              <a:rPr lang="en-US">
                <a:solidFill>
                  <a:srgbClr val="FFFFFF"/>
                </a:solidFill>
              </a:rPr>
              <a:t>	-Speed up meets and accommodate growth</a:t>
            </a:r>
            <a:endParaRPr>
              <a:solidFill>
                <a:srgbClr val="FFFFFF"/>
              </a:solidFill>
            </a:endParaRPr>
          </a:p>
          <a:p>
            <a:pPr indent="0" lvl="0" marL="0" rtl="0" algn="l">
              <a:lnSpc>
                <a:spcPct val="115000"/>
              </a:lnSpc>
              <a:spcBef>
                <a:spcPts val="0"/>
              </a:spcBef>
              <a:spcAft>
                <a:spcPts val="0"/>
              </a:spcAft>
              <a:buSzPts val="3200"/>
              <a:buNone/>
            </a:pPr>
            <a:r>
              <a:rPr lang="en-US">
                <a:solidFill>
                  <a:srgbClr val="FFFFFF"/>
                </a:solidFill>
              </a:rPr>
              <a:t>4. Operations</a:t>
            </a:r>
            <a:endParaRPr>
              <a:solidFill>
                <a:srgbClr val="FFFFFF"/>
              </a:solidFill>
            </a:endParaRPr>
          </a:p>
          <a:p>
            <a:pPr indent="457200" lvl="0" marL="0" rtl="0" algn="l">
              <a:lnSpc>
                <a:spcPct val="115000"/>
              </a:lnSpc>
              <a:spcBef>
                <a:spcPts val="0"/>
              </a:spcBef>
              <a:spcAft>
                <a:spcPts val="0"/>
              </a:spcAft>
              <a:buSzPts val="3200"/>
              <a:buNone/>
            </a:pPr>
            <a:r>
              <a:rPr lang="en-US">
                <a:solidFill>
                  <a:srgbClr val="FFFFFF"/>
                </a:solidFill>
              </a:rPr>
              <a:t>-Fundraising (we’re a 5013c now!)</a:t>
            </a:r>
            <a:endParaRPr>
              <a:solidFill>
                <a:srgbClr val="FFFFFF"/>
              </a:solidFill>
            </a:endParaRPr>
          </a:p>
          <a:p>
            <a:pPr indent="457200" lvl="0" marL="0" rtl="0" algn="l">
              <a:lnSpc>
                <a:spcPct val="115000"/>
              </a:lnSpc>
              <a:spcBef>
                <a:spcPts val="0"/>
              </a:spcBef>
              <a:spcAft>
                <a:spcPts val="0"/>
              </a:spcAft>
              <a:buSzPts val="3200"/>
              <a:buNone/>
            </a:pPr>
            <a:r>
              <a:rPr lang="en-US">
                <a:solidFill>
                  <a:srgbClr val="FFFFFF"/>
                </a:solidFill>
              </a:rPr>
              <a:t>-Collecting payments via website*</a:t>
            </a:r>
            <a:endParaRPr>
              <a:solidFill>
                <a:srgbClr val="FFFFFF"/>
              </a:solidFill>
            </a:endParaRPr>
          </a:p>
          <a:p>
            <a:pPr indent="0" lvl="0" marL="0" rtl="0" algn="l">
              <a:lnSpc>
                <a:spcPct val="115000"/>
              </a:lnSpc>
              <a:spcBef>
                <a:spcPts val="640"/>
              </a:spcBef>
              <a:spcAft>
                <a:spcPts val="0"/>
              </a:spcAft>
              <a:buSzPts val="3200"/>
              <a:buNone/>
            </a:pPr>
            <a:r>
              <a:t/>
            </a:r>
            <a:endParaRPr i="0" sz="3200" u="none" cap="none" strike="noStrike">
              <a:solidFill>
                <a:schemeClr val="dk1"/>
              </a:solidFill>
            </a:endParaRPr>
          </a:p>
          <a:p>
            <a:pPr indent="-139700" lvl="0" marL="342900" marR="0" rtl="0" algn="l">
              <a:lnSpc>
                <a:spcPct val="115000"/>
              </a:lnSpc>
              <a:spcBef>
                <a:spcPts val="1600"/>
              </a:spcBef>
              <a:spcAft>
                <a:spcPts val="160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73763"/>
        </a:solidFill>
      </p:bgPr>
    </p:bg>
    <p:spTree>
      <p:nvGrpSpPr>
        <p:cNvPr id="129" name="Shape 129"/>
        <p:cNvGrpSpPr/>
        <p:nvPr/>
      </p:nvGrpSpPr>
      <p:grpSpPr>
        <a:xfrm>
          <a:off x="0" y="0"/>
          <a:ext cx="0" cy="0"/>
          <a:chOff x="0" y="0"/>
          <a:chExt cx="0" cy="0"/>
        </a:xfrm>
      </p:grpSpPr>
      <p:sp>
        <p:nvSpPr>
          <p:cNvPr id="130" name="Google Shape;130;g38e2a6c8881_0_0"/>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2800"/>
              <a:buNone/>
            </a:pPr>
            <a:r>
              <a:rPr lang="en-US">
                <a:solidFill>
                  <a:srgbClr val="FFFFFF"/>
                </a:solidFill>
              </a:rPr>
              <a:t>TGC &amp; NAIGC</a:t>
            </a:r>
            <a:endParaRPr>
              <a:solidFill>
                <a:srgbClr val="FFFFFF"/>
              </a:solidFill>
            </a:endParaRPr>
          </a:p>
        </p:txBody>
      </p:sp>
      <p:sp>
        <p:nvSpPr>
          <p:cNvPr id="131" name="Google Shape;131;g38e2a6c8881_0_0"/>
          <p:cNvSpPr txBox="1"/>
          <p:nvPr>
            <p:ph idx="1" type="body"/>
          </p:nvPr>
        </p:nvSpPr>
        <p:spPr>
          <a:xfrm>
            <a:off x="457200" y="1090200"/>
            <a:ext cx="8229600" cy="4758900"/>
          </a:xfrm>
          <a:prstGeom prst="rect">
            <a:avLst/>
          </a:prstGeom>
          <a:noFill/>
          <a:ln>
            <a:noFill/>
          </a:ln>
        </p:spPr>
        <p:txBody>
          <a:bodyPr anchorCtr="0" anchor="t" bIns="45700" lIns="91425" spcFirstLastPara="1" rIns="91425" wrap="square" tIns="45700">
            <a:noAutofit/>
          </a:bodyPr>
          <a:lstStyle/>
          <a:p>
            <a:pPr indent="-387350" lvl="0" marL="457200" marR="0" rtl="0" algn="l">
              <a:lnSpc>
                <a:spcPct val="80000"/>
              </a:lnSpc>
              <a:spcBef>
                <a:spcPts val="0"/>
              </a:spcBef>
              <a:spcAft>
                <a:spcPts val="0"/>
              </a:spcAft>
              <a:buClr>
                <a:srgbClr val="FFFFFF"/>
              </a:buClr>
              <a:buSzPts val="2500"/>
              <a:buFont typeface="Calibri"/>
              <a:buChar char="-"/>
            </a:pPr>
            <a:r>
              <a:rPr lang="en-US" sz="2500">
                <a:solidFill>
                  <a:srgbClr val="FFFFFF"/>
                </a:solidFill>
              </a:rPr>
              <a:t>2 separate organizations</a:t>
            </a:r>
            <a:endParaRPr sz="2500">
              <a:solidFill>
                <a:srgbClr val="FFFFFF"/>
              </a:solidFill>
            </a:endParaRPr>
          </a:p>
          <a:p>
            <a:pPr indent="-387350" lvl="0" marL="457200" marR="0" rtl="0" algn="l">
              <a:lnSpc>
                <a:spcPct val="80000"/>
              </a:lnSpc>
              <a:spcBef>
                <a:spcPts val="0"/>
              </a:spcBef>
              <a:spcAft>
                <a:spcPts val="0"/>
              </a:spcAft>
              <a:buClr>
                <a:srgbClr val="FFFFFF"/>
              </a:buClr>
              <a:buSzPts val="2500"/>
              <a:buChar char="-"/>
            </a:pPr>
            <a:r>
              <a:rPr b="1" lang="en-US" sz="2500">
                <a:solidFill>
                  <a:srgbClr val="FFFFFF"/>
                </a:solidFill>
              </a:rPr>
              <a:t>NAIGC membership fee is not the nationals fee!!</a:t>
            </a:r>
            <a:endParaRPr b="1" sz="2500">
              <a:solidFill>
                <a:srgbClr val="FFFFFF"/>
              </a:solidFill>
            </a:endParaRPr>
          </a:p>
          <a:p>
            <a:pPr indent="-387350" lvl="0" marL="457200" marR="0" rtl="0" algn="l">
              <a:lnSpc>
                <a:spcPct val="80000"/>
              </a:lnSpc>
              <a:spcBef>
                <a:spcPts val="0"/>
              </a:spcBef>
              <a:spcAft>
                <a:spcPts val="0"/>
              </a:spcAft>
              <a:buClr>
                <a:srgbClr val="FFFFFF"/>
              </a:buClr>
              <a:buSzPts val="2500"/>
              <a:buChar char="-"/>
            </a:pPr>
            <a:r>
              <a:rPr lang="en-US" sz="2500">
                <a:solidFill>
                  <a:srgbClr val="FFFFFF"/>
                </a:solidFill>
              </a:rPr>
              <a:t>Student status differences</a:t>
            </a:r>
            <a:endParaRPr sz="2500">
              <a:solidFill>
                <a:srgbClr val="FFFFFF"/>
              </a:solidFill>
            </a:endParaRPr>
          </a:p>
          <a:p>
            <a:pPr indent="-361950" lvl="1" marL="914400" marR="0" rtl="0" algn="l">
              <a:lnSpc>
                <a:spcPct val="80000"/>
              </a:lnSpc>
              <a:spcBef>
                <a:spcPts val="0"/>
              </a:spcBef>
              <a:spcAft>
                <a:spcPts val="0"/>
              </a:spcAft>
              <a:buClr>
                <a:srgbClr val="FFFFFF"/>
              </a:buClr>
              <a:buSzPts val="2100"/>
              <a:buChar char="–"/>
            </a:pPr>
            <a:r>
              <a:rPr lang="en-US" sz="2100">
                <a:solidFill>
                  <a:srgbClr val="FFFFFF"/>
                </a:solidFill>
              </a:rPr>
              <a:t>in NAIGC students must be full time, in TGC any part time or full time is a student</a:t>
            </a:r>
            <a:endParaRPr sz="2100">
              <a:solidFill>
                <a:srgbClr val="FFFFFF"/>
              </a:solidFill>
            </a:endParaRPr>
          </a:p>
          <a:p>
            <a:pPr indent="-361950" lvl="1" marL="914400" marR="0" rtl="0" algn="l">
              <a:lnSpc>
                <a:spcPct val="80000"/>
              </a:lnSpc>
              <a:spcBef>
                <a:spcPts val="0"/>
              </a:spcBef>
              <a:spcAft>
                <a:spcPts val="0"/>
              </a:spcAft>
              <a:buClr>
                <a:srgbClr val="FFFFFF"/>
              </a:buClr>
              <a:buSzPts val="2100"/>
              <a:buChar char="–"/>
            </a:pPr>
            <a:r>
              <a:rPr lang="en-US" sz="2100">
                <a:solidFill>
                  <a:srgbClr val="FFFFFF"/>
                </a:solidFill>
              </a:rPr>
              <a:t>in NAIGC grad students can choose student or not, undergrads must be students</a:t>
            </a:r>
            <a:endParaRPr sz="2200">
              <a:solidFill>
                <a:srgbClr val="FFFFFF"/>
              </a:solidFill>
            </a:endParaRPr>
          </a:p>
          <a:p>
            <a:pPr indent="-387350" lvl="0" marL="457200" marR="0" rtl="0" algn="l">
              <a:lnSpc>
                <a:spcPct val="80000"/>
              </a:lnSpc>
              <a:spcBef>
                <a:spcPts val="0"/>
              </a:spcBef>
              <a:spcAft>
                <a:spcPts val="0"/>
              </a:spcAft>
              <a:buClr>
                <a:srgbClr val="FFFFFF"/>
              </a:buClr>
              <a:buSzPts val="2500"/>
              <a:buChar char="-"/>
            </a:pPr>
            <a:r>
              <a:rPr lang="en-US" sz="2500">
                <a:solidFill>
                  <a:srgbClr val="FFFFFF"/>
                </a:solidFill>
              </a:rPr>
              <a:t>Nationals Award categories</a:t>
            </a:r>
            <a:endParaRPr sz="2500">
              <a:solidFill>
                <a:srgbClr val="FFFFFF"/>
              </a:solidFill>
            </a:endParaRPr>
          </a:p>
          <a:p>
            <a:pPr indent="-387350" lvl="1" marL="914400" marR="0" rtl="0" algn="l">
              <a:lnSpc>
                <a:spcPct val="80000"/>
              </a:lnSpc>
              <a:spcBef>
                <a:spcPts val="0"/>
              </a:spcBef>
              <a:spcAft>
                <a:spcPts val="0"/>
              </a:spcAft>
              <a:buClr>
                <a:srgbClr val="FFFFFF"/>
              </a:buClr>
              <a:buSzPts val="2500"/>
              <a:buChar char="–"/>
            </a:pPr>
            <a:r>
              <a:rPr lang="en-US" sz="2500">
                <a:solidFill>
                  <a:srgbClr val="FFFFFF"/>
                </a:solidFill>
              </a:rPr>
              <a:t>TGC has two categories: same-gender students and then everyone else</a:t>
            </a:r>
            <a:endParaRPr sz="2500">
              <a:solidFill>
                <a:srgbClr val="FFFFFF"/>
              </a:solidFill>
            </a:endParaRPr>
          </a:p>
          <a:p>
            <a:pPr indent="-387350" lvl="1" marL="914400" marR="0" rtl="0" algn="l">
              <a:lnSpc>
                <a:spcPct val="80000"/>
              </a:lnSpc>
              <a:spcBef>
                <a:spcPts val="0"/>
              </a:spcBef>
              <a:spcAft>
                <a:spcPts val="0"/>
              </a:spcAft>
              <a:buClr>
                <a:srgbClr val="FFFFFF"/>
              </a:buClr>
              <a:buSzPts val="2500"/>
              <a:buChar char="–"/>
            </a:pPr>
            <a:r>
              <a:rPr lang="en-US" sz="2500">
                <a:solidFill>
                  <a:srgbClr val="FFFFFF"/>
                </a:solidFill>
              </a:rPr>
              <a:t>Nationals has student men, student women, nonstudent men and nonstudent women for each MAG &amp; WAG level.</a:t>
            </a:r>
            <a:endParaRPr sz="2500">
              <a:solidFill>
                <a:srgbClr val="FFFFFF"/>
              </a:solidFill>
            </a:endParaRPr>
          </a:p>
          <a:p>
            <a:pPr indent="-387350" lvl="1" marL="914400" marR="0" rtl="0" algn="l">
              <a:lnSpc>
                <a:spcPct val="80000"/>
              </a:lnSpc>
              <a:spcBef>
                <a:spcPts val="0"/>
              </a:spcBef>
              <a:spcAft>
                <a:spcPts val="0"/>
              </a:spcAft>
              <a:buClr>
                <a:srgbClr val="FFFFFF"/>
              </a:buClr>
              <a:buSzPts val="2500"/>
              <a:buChar char="–"/>
            </a:pPr>
            <a:r>
              <a:rPr lang="en-US" sz="2500">
                <a:solidFill>
                  <a:srgbClr val="FFFFFF"/>
                </a:solidFill>
              </a:rPr>
              <a:t>T&amp;T and decathlon have no divisions</a:t>
            </a:r>
            <a:endParaRPr sz="2500">
              <a:solidFill>
                <a:srgbClr val="FFFFFF"/>
              </a:solidFill>
            </a:endParaRPr>
          </a:p>
          <a:p>
            <a:pPr indent="-387350" lvl="1" marL="914400" marR="0" rtl="0" algn="l">
              <a:lnSpc>
                <a:spcPct val="80000"/>
              </a:lnSpc>
              <a:spcBef>
                <a:spcPts val="0"/>
              </a:spcBef>
              <a:spcAft>
                <a:spcPts val="0"/>
              </a:spcAft>
              <a:buClr>
                <a:srgbClr val="FFFFFF"/>
              </a:buClr>
              <a:buSzPts val="2500"/>
              <a:buChar char="–"/>
            </a:pPr>
            <a:r>
              <a:rPr lang="en-US" sz="2500">
                <a:solidFill>
                  <a:srgbClr val="FFFFFF"/>
                </a:solidFill>
              </a:rPr>
              <a:t>There is a </a:t>
            </a:r>
            <a:r>
              <a:rPr lang="en-US" sz="2500">
                <a:solidFill>
                  <a:srgbClr val="FFFFFF"/>
                </a:solidFill>
              </a:rPr>
              <a:t>separate</a:t>
            </a:r>
            <a:r>
              <a:rPr lang="en-US" sz="2500">
                <a:solidFill>
                  <a:srgbClr val="FFFFFF"/>
                </a:solidFill>
              </a:rPr>
              <a:t> mixed team award for men+women combined</a:t>
            </a:r>
            <a:endParaRPr sz="2500">
              <a:solidFill>
                <a:srgbClr val="FFFFFF"/>
              </a:solidFill>
            </a:endParaRPr>
          </a:p>
          <a:p>
            <a:pPr indent="-387350" lvl="0" marL="457200" marR="0" rtl="0" algn="l">
              <a:lnSpc>
                <a:spcPct val="80000"/>
              </a:lnSpc>
              <a:spcBef>
                <a:spcPts val="0"/>
              </a:spcBef>
              <a:spcAft>
                <a:spcPts val="0"/>
              </a:spcAft>
              <a:buClr>
                <a:srgbClr val="FFFFFF"/>
              </a:buClr>
              <a:buSzPts val="2500"/>
              <a:buChar char="-"/>
            </a:pPr>
            <a:r>
              <a:rPr lang="en-US" sz="2500">
                <a:solidFill>
                  <a:srgbClr val="FFFFFF"/>
                </a:solidFill>
              </a:rPr>
              <a:t>NAIGC has an extra set of skills in their code of points</a:t>
            </a:r>
            <a:endParaRPr sz="2500">
              <a:solidFill>
                <a:srgbClr val="FFFFFF"/>
              </a:solidFill>
            </a:endParaRPr>
          </a:p>
          <a:p>
            <a:pPr indent="-387350" lvl="0" marL="457200" rtl="0" algn="l">
              <a:lnSpc>
                <a:spcPct val="80000"/>
              </a:lnSpc>
              <a:spcBef>
                <a:spcPts val="0"/>
              </a:spcBef>
              <a:spcAft>
                <a:spcPts val="0"/>
              </a:spcAft>
              <a:buClr>
                <a:schemeClr val="lt1"/>
              </a:buClr>
              <a:buSzPts val="2500"/>
              <a:buChar char="-"/>
            </a:pPr>
            <a:r>
              <a:rPr lang="en-US" sz="2500">
                <a:solidFill>
                  <a:schemeClr val="lt1"/>
                </a:solidFill>
              </a:rPr>
              <a:t>Team differences</a:t>
            </a:r>
            <a:endParaRPr sz="2500">
              <a:solidFill>
                <a:schemeClr val="lt1"/>
              </a:solidFill>
            </a:endParaRPr>
          </a:p>
          <a:p>
            <a:pPr indent="-368300" lvl="1" marL="914400" rtl="0" algn="l">
              <a:lnSpc>
                <a:spcPct val="80000"/>
              </a:lnSpc>
              <a:spcBef>
                <a:spcPts val="0"/>
              </a:spcBef>
              <a:spcAft>
                <a:spcPts val="0"/>
              </a:spcAft>
              <a:buClr>
                <a:schemeClr val="lt1"/>
              </a:buClr>
              <a:buSzPts val="2200"/>
              <a:buChar char="–"/>
            </a:pPr>
            <a:r>
              <a:rPr lang="en-US" sz="2200">
                <a:solidFill>
                  <a:schemeClr val="lt1"/>
                </a:solidFill>
              </a:rPr>
              <a:t>TGC: collegiate team must be from same college</a:t>
            </a:r>
            <a:endParaRPr sz="2500">
              <a:solidFill>
                <a:srgbClr val="FFFFFF"/>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
                                            <p:txEl>
                                              <p:pRg end="12" st="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Andrew Hutcheson</dc:creator>
</cp:coreProperties>
</file>